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3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8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9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170"/>
  </p:notesMasterIdLst>
  <p:sldIdLst>
    <p:sldId id="5149" r:id="rId15"/>
    <p:sldId id="864" r:id="rId16"/>
    <p:sldId id="5159" r:id="rId17"/>
    <p:sldId id="5226" r:id="rId18"/>
    <p:sldId id="952" r:id="rId19"/>
    <p:sldId id="953" r:id="rId20"/>
    <p:sldId id="949" r:id="rId21"/>
    <p:sldId id="997" r:id="rId22"/>
    <p:sldId id="5202" r:id="rId23"/>
    <p:sldId id="5203" r:id="rId24"/>
    <p:sldId id="5204" r:id="rId25"/>
    <p:sldId id="5239" r:id="rId26"/>
    <p:sldId id="5240" r:id="rId27"/>
    <p:sldId id="5241" r:id="rId28"/>
    <p:sldId id="5242" r:id="rId29"/>
    <p:sldId id="5243" r:id="rId30"/>
    <p:sldId id="5244" r:id="rId31"/>
    <p:sldId id="1091" r:id="rId32"/>
    <p:sldId id="5206" r:id="rId33"/>
    <p:sldId id="5207" r:id="rId34"/>
    <p:sldId id="5208" r:id="rId35"/>
    <p:sldId id="5209" r:id="rId36"/>
    <p:sldId id="5205" r:id="rId37"/>
    <p:sldId id="5245" r:id="rId38"/>
    <p:sldId id="5162" r:id="rId39"/>
    <p:sldId id="5163" r:id="rId40"/>
    <p:sldId id="575" r:id="rId41"/>
    <p:sldId id="1022" r:id="rId42"/>
    <p:sldId id="5173" r:id="rId43"/>
    <p:sldId id="5174" r:id="rId44"/>
    <p:sldId id="5175" r:id="rId45"/>
    <p:sldId id="450" r:id="rId46"/>
    <p:sldId id="878" r:id="rId47"/>
    <p:sldId id="1024" r:id="rId48"/>
    <p:sldId id="1081" r:id="rId49"/>
    <p:sldId id="884" r:id="rId50"/>
    <p:sldId id="1025" r:id="rId51"/>
    <p:sldId id="1026" r:id="rId52"/>
    <p:sldId id="1040" r:id="rId53"/>
    <p:sldId id="1027" r:id="rId54"/>
    <p:sldId id="1028" r:id="rId55"/>
    <p:sldId id="1033" r:id="rId56"/>
    <p:sldId id="1042" r:id="rId57"/>
    <p:sldId id="1041" r:id="rId58"/>
    <p:sldId id="1044" r:id="rId59"/>
    <p:sldId id="1046" r:id="rId60"/>
    <p:sldId id="1047" r:id="rId61"/>
    <p:sldId id="1051" r:id="rId62"/>
    <p:sldId id="1052" r:id="rId63"/>
    <p:sldId id="1049" r:id="rId64"/>
    <p:sldId id="1050" r:id="rId65"/>
    <p:sldId id="1048" r:id="rId66"/>
    <p:sldId id="1043" r:id="rId67"/>
    <p:sldId id="1053" r:id="rId68"/>
    <p:sldId id="1056" r:id="rId69"/>
    <p:sldId id="1059" r:id="rId70"/>
    <p:sldId id="1060" r:id="rId71"/>
    <p:sldId id="5178" r:id="rId72"/>
    <p:sldId id="1061" r:id="rId73"/>
    <p:sldId id="1062" r:id="rId74"/>
    <p:sldId id="5164" r:id="rId75"/>
    <p:sldId id="904" r:id="rId76"/>
    <p:sldId id="1029" r:id="rId77"/>
    <p:sldId id="1019" r:id="rId78"/>
    <p:sldId id="5165" r:id="rId79"/>
    <p:sldId id="5166" r:id="rId80"/>
    <p:sldId id="5167" r:id="rId81"/>
    <p:sldId id="1076" r:id="rId82"/>
    <p:sldId id="1282" r:id="rId83"/>
    <p:sldId id="1283" r:id="rId84"/>
    <p:sldId id="5168" r:id="rId85"/>
    <p:sldId id="5179" r:id="rId86"/>
    <p:sldId id="1077" r:id="rId87"/>
    <p:sldId id="1078" r:id="rId88"/>
    <p:sldId id="5169" r:id="rId89"/>
    <p:sldId id="5170" r:id="rId90"/>
    <p:sldId id="5171" r:id="rId91"/>
    <p:sldId id="5181" r:id="rId92"/>
    <p:sldId id="950" r:id="rId93"/>
    <p:sldId id="993" r:id="rId94"/>
    <p:sldId id="973" r:id="rId95"/>
    <p:sldId id="971" r:id="rId96"/>
    <p:sldId id="972" r:id="rId97"/>
    <p:sldId id="994" r:id="rId98"/>
    <p:sldId id="995" r:id="rId99"/>
    <p:sldId id="996" r:id="rId100"/>
    <p:sldId id="974" r:id="rId101"/>
    <p:sldId id="1009" r:id="rId102"/>
    <p:sldId id="1226" r:id="rId103"/>
    <p:sldId id="1227" r:id="rId104"/>
    <p:sldId id="1228" r:id="rId105"/>
    <p:sldId id="1229" r:id="rId106"/>
    <p:sldId id="1230" r:id="rId107"/>
    <p:sldId id="1231" r:id="rId108"/>
    <p:sldId id="1232" r:id="rId109"/>
    <p:sldId id="1233" r:id="rId110"/>
    <p:sldId id="1234" r:id="rId111"/>
    <p:sldId id="1008" r:id="rId112"/>
    <p:sldId id="1004" r:id="rId113"/>
    <p:sldId id="1010" r:id="rId114"/>
    <p:sldId id="1011" r:id="rId115"/>
    <p:sldId id="1012" r:id="rId116"/>
    <p:sldId id="1013" r:id="rId117"/>
    <p:sldId id="1014" r:id="rId118"/>
    <p:sldId id="5257" r:id="rId119"/>
    <p:sldId id="5157" r:id="rId120"/>
    <p:sldId id="1015" r:id="rId121"/>
    <p:sldId id="1235" r:id="rId122"/>
    <p:sldId id="1236" r:id="rId123"/>
    <p:sldId id="1237" r:id="rId124"/>
    <p:sldId id="1238" r:id="rId125"/>
    <p:sldId id="1239" r:id="rId126"/>
    <p:sldId id="1240" r:id="rId127"/>
    <p:sldId id="1241" r:id="rId128"/>
    <p:sldId id="1242" r:id="rId129"/>
    <p:sldId id="1243" r:id="rId130"/>
    <p:sldId id="1244" r:id="rId131"/>
    <p:sldId id="1245" r:id="rId132"/>
    <p:sldId id="1246" r:id="rId133"/>
    <p:sldId id="1247" r:id="rId134"/>
    <p:sldId id="1248" r:id="rId135"/>
    <p:sldId id="5185" r:id="rId136"/>
    <p:sldId id="5246" r:id="rId137"/>
    <p:sldId id="5247" r:id="rId138"/>
    <p:sldId id="5248" r:id="rId139"/>
    <p:sldId id="5186" r:id="rId140"/>
    <p:sldId id="5249" r:id="rId141"/>
    <p:sldId id="5250" r:id="rId142"/>
    <p:sldId id="5251" r:id="rId143"/>
    <p:sldId id="5252" r:id="rId144"/>
    <p:sldId id="5253" r:id="rId145"/>
    <p:sldId id="5254" r:id="rId146"/>
    <p:sldId id="5255" r:id="rId147"/>
    <p:sldId id="5256" r:id="rId148"/>
    <p:sldId id="5183" r:id="rId149"/>
    <p:sldId id="1206" r:id="rId150"/>
    <p:sldId id="1207" r:id="rId151"/>
    <p:sldId id="1208" r:id="rId152"/>
    <p:sldId id="1209" r:id="rId153"/>
    <p:sldId id="5258" r:id="rId154"/>
    <p:sldId id="5259" r:id="rId155"/>
    <p:sldId id="5210" r:id="rId156"/>
    <p:sldId id="5211" r:id="rId157"/>
    <p:sldId id="5212" r:id="rId158"/>
    <p:sldId id="5213" r:id="rId159"/>
    <p:sldId id="5214" r:id="rId160"/>
    <p:sldId id="5215" r:id="rId161"/>
    <p:sldId id="5216" r:id="rId162"/>
    <p:sldId id="1100" r:id="rId163"/>
    <p:sldId id="1101" r:id="rId164"/>
    <p:sldId id="1102" r:id="rId165"/>
    <p:sldId id="1103" r:id="rId166"/>
    <p:sldId id="1104" r:id="rId167"/>
    <p:sldId id="1105" r:id="rId168"/>
    <p:sldId id="1106" r:id="rId16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694"/>
  </p:normalViewPr>
  <p:slideViewPr>
    <p:cSldViewPr snapToGrid="0">
      <p:cViewPr varScale="1">
        <p:scale>
          <a:sx n="117" d="100"/>
          <a:sy n="117" d="100"/>
        </p:scale>
        <p:origin x="238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3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63" Type="http://schemas.openxmlformats.org/officeDocument/2006/relationships/slide" Target="slides/slide49.xml"/><Relationship Id="rId84" Type="http://schemas.openxmlformats.org/officeDocument/2006/relationships/slide" Target="slides/slide70.xml"/><Relationship Id="rId138" Type="http://schemas.openxmlformats.org/officeDocument/2006/relationships/slide" Target="slides/slide124.xml"/><Relationship Id="rId159" Type="http://schemas.openxmlformats.org/officeDocument/2006/relationships/slide" Target="slides/slide145.xml"/><Relationship Id="rId170" Type="http://schemas.openxmlformats.org/officeDocument/2006/relationships/notesMaster" Target="notesMasters/notesMaster1.xml"/><Relationship Id="rId107" Type="http://schemas.openxmlformats.org/officeDocument/2006/relationships/slide" Target="slides/slide9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53" Type="http://schemas.openxmlformats.org/officeDocument/2006/relationships/slide" Target="slides/slide39.xml"/><Relationship Id="rId74" Type="http://schemas.openxmlformats.org/officeDocument/2006/relationships/slide" Target="slides/slide60.xml"/><Relationship Id="rId128" Type="http://schemas.openxmlformats.org/officeDocument/2006/relationships/slide" Target="slides/slide114.xml"/><Relationship Id="rId149" Type="http://schemas.openxmlformats.org/officeDocument/2006/relationships/slide" Target="slides/slide135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1.xml"/><Relationship Id="rId160" Type="http://schemas.openxmlformats.org/officeDocument/2006/relationships/slide" Target="slides/slide146.xml"/><Relationship Id="rId22" Type="http://schemas.openxmlformats.org/officeDocument/2006/relationships/slide" Target="slides/slide8.xml"/><Relationship Id="rId43" Type="http://schemas.openxmlformats.org/officeDocument/2006/relationships/slide" Target="slides/slide29.xml"/><Relationship Id="rId64" Type="http://schemas.openxmlformats.org/officeDocument/2006/relationships/slide" Target="slides/slide50.xml"/><Relationship Id="rId118" Type="http://schemas.openxmlformats.org/officeDocument/2006/relationships/slide" Target="slides/slide104.xml"/><Relationship Id="rId139" Type="http://schemas.openxmlformats.org/officeDocument/2006/relationships/slide" Target="slides/slide125.xml"/><Relationship Id="rId85" Type="http://schemas.openxmlformats.org/officeDocument/2006/relationships/slide" Target="slides/slide71.xml"/><Relationship Id="rId150" Type="http://schemas.openxmlformats.org/officeDocument/2006/relationships/slide" Target="slides/slide136.xml"/><Relationship Id="rId171" Type="http://schemas.openxmlformats.org/officeDocument/2006/relationships/presProps" Target="presProps.xml"/><Relationship Id="rId12" Type="http://schemas.openxmlformats.org/officeDocument/2006/relationships/slideMaster" Target="slideMasters/slideMaster12.xml"/><Relationship Id="rId33" Type="http://schemas.openxmlformats.org/officeDocument/2006/relationships/slide" Target="slides/slide19.xml"/><Relationship Id="rId108" Type="http://schemas.openxmlformats.org/officeDocument/2006/relationships/slide" Target="slides/slide94.xml"/><Relationship Id="rId129" Type="http://schemas.openxmlformats.org/officeDocument/2006/relationships/slide" Target="slides/slide115.xml"/><Relationship Id="rId54" Type="http://schemas.openxmlformats.org/officeDocument/2006/relationships/slide" Target="slides/slide40.xml"/><Relationship Id="rId75" Type="http://schemas.openxmlformats.org/officeDocument/2006/relationships/slide" Target="slides/slide61.xml"/><Relationship Id="rId96" Type="http://schemas.openxmlformats.org/officeDocument/2006/relationships/slide" Target="slides/slide82.xml"/><Relationship Id="rId140" Type="http://schemas.openxmlformats.org/officeDocument/2006/relationships/slide" Target="slides/slide126.xml"/><Relationship Id="rId161" Type="http://schemas.openxmlformats.org/officeDocument/2006/relationships/slide" Target="slides/slide14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49" Type="http://schemas.openxmlformats.org/officeDocument/2006/relationships/slide" Target="slides/slide35.xml"/><Relationship Id="rId114" Type="http://schemas.openxmlformats.org/officeDocument/2006/relationships/slide" Target="slides/slide100.xml"/><Relationship Id="rId119" Type="http://schemas.openxmlformats.org/officeDocument/2006/relationships/slide" Target="slides/slide105.xml"/><Relationship Id="rId44" Type="http://schemas.openxmlformats.org/officeDocument/2006/relationships/slide" Target="slides/slide30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130" Type="http://schemas.openxmlformats.org/officeDocument/2006/relationships/slide" Target="slides/slide116.xml"/><Relationship Id="rId135" Type="http://schemas.openxmlformats.org/officeDocument/2006/relationships/slide" Target="slides/slide121.xml"/><Relationship Id="rId151" Type="http://schemas.openxmlformats.org/officeDocument/2006/relationships/slide" Target="slides/slide137.xml"/><Relationship Id="rId156" Type="http://schemas.openxmlformats.org/officeDocument/2006/relationships/slide" Target="slides/slide142.xml"/><Relationship Id="rId172" Type="http://schemas.openxmlformats.org/officeDocument/2006/relationships/viewProps" Target="viewProps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109" Type="http://schemas.openxmlformats.org/officeDocument/2006/relationships/slide" Target="slides/slide9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slide" Target="slides/slide90.xml"/><Relationship Id="rId120" Type="http://schemas.openxmlformats.org/officeDocument/2006/relationships/slide" Target="slides/slide106.xml"/><Relationship Id="rId125" Type="http://schemas.openxmlformats.org/officeDocument/2006/relationships/slide" Target="slides/slide111.xml"/><Relationship Id="rId141" Type="http://schemas.openxmlformats.org/officeDocument/2006/relationships/slide" Target="slides/slide127.xml"/><Relationship Id="rId146" Type="http://schemas.openxmlformats.org/officeDocument/2006/relationships/slide" Target="slides/slide132.xml"/><Relationship Id="rId167" Type="http://schemas.openxmlformats.org/officeDocument/2006/relationships/slide" Target="slides/slide15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162" Type="http://schemas.openxmlformats.org/officeDocument/2006/relationships/slide" Target="slides/slide14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110" Type="http://schemas.openxmlformats.org/officeDocument/2006/relationships/slide" Target="slides/slide96.xml"/><Relationship Id="rId115" Type="http://schemas.openxmlformats.org/officeDocument/2006/relationships/slide" Target="slides/slide101.xml"/><Relationship Id="rId131" Type="http://schemas.openxmlformats.org/officeDocument/2006/relationships/slide" Target="slides/slide117.xml"/><Relationship Id="rId136" Type="http://schemas.openxmlformats.org/officeDocument/2006/relationships/slide" Target="slides/slide122.xml"/><Relationship Id="rId157" Type="http://schemas.openxmlformats.org/officeDocument/2006/relationships/slide" Target="slides/slide143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52" Type="http://schemas.openxmlformats.org/officeDocument/2006/relationships/slide" Target="slides/slide138.xml"/><Relationship Id="rId173" Type="http://schemas.openxmlformats.org/officeDocument/2006/relationships/theme" Target="theme/theme1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slide" Target="slides/slide91.xml"/><Relationship Id="rId126" Type="http://schemas.openxmlformats.org/officeDocument/2006/relationships/slide" Target="slides/slide112.xml"/><Relationship Id="rId147" Type="http://schemas.openxmlformats.org/officeDocument/2006/relationships/slide" Target="slides/slide133.xml"/><Relationship Id="rId168" Type="http://schemas.openxmlformats.org/officeDocument/2006/relationships/slide" Target="slides/slide15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121" Type="http://schemas.openxmlformats.org/officeDocument/2006/relationships/slide" Target="slides/slide107.xml"/><Relationship Id="rId142" Type="http://schemas.openxmlformats.org/officeDocument/2006/relationships/slide" Target="slides/slide128.xml"/><Relationship Id="rId163" Type="http://schemas.openxmlformats.org/officeDocument/2006/relationships/slide" Target="slides/slide149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Relationship Id="rId116" Type="http://schemas.openxmlformats.org/officeDocument/2006/relationships/slide" Target="slides/slide102.xml"/><Relationship Id="rId137" Type="http://schemas.openxmlformats.org/officeDocument/2006/relationships/slide" Target="slides/slide123.xml"/><Relationship Id="rId158" Type="http://schemas.openxmlformats.org/officeDocument/2006/relationships/slide" Target="slides/slide144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62" Type="http://schemas.openxmlformats.org/officeDocument/2006/relationships/slide" Target="slides/slide48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111" Type="http://schemas.openxmlformats.org/officeDocument/2006/relationships/slide" Target="slides/slide97.xml"/><Relationship Id="rId132" Type="http://schemas.openxmlformats.org/officeDocument/2006/relationships/slide" Target="slides/slide118.xml"/><Relationship Id="rId153" Type="http://schemas.openxmlformats.org/officeDocument/2006/relationships/slide" Target="slides/slide139.xml"/><Relationship Id="rId174" Type="http://schemas.openxmlformats.org/officeDocument/2006/relationships/tableStyles" Target="tableStyles.xml"/><Relationship Id="rId15" Type="http://schemas.openxmlformats.org/officeDocument/2006/relationships/slide" Target="slides/slide1.xml"/><Relationship Id="rId36" Type="http://schemas.openxmlformats.org/officeDocument/2006/relationships/slide" Target="slides/slide22.xml"/><Relationship Id="rId57" Type="http://schemas.openxmlformats.org/officeDocument/2006/relationships/slide" Target="slides/slide43.xml"/><Relationship Id="rId106" Type="http://schemas.openxmlformats.org/officeDocument/2006/relationships/slide" Target="slides/slide92.xml"/><Relationship Id="rId127" Type="http://schemas.openxmlformats.org/officeDocument/2006/relationships/slide" Target="slides/slide11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52" Type="http://schemas.openxmlformats.org/officeDocument/2006/relationships/slide" Target="slides/slide38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122" Type="http://schemas.openxmlformats.org/officeDocument/2006/relationships/slide" Target="slides/slide108.xml"/><Relationship Id="rId143" Type="http://schemas.openxmlformats.org/officeDocument/2006/relationships/slide" Target="slides/slide129.xml"/><Relationship Id="rId148" Type="http://schemas.openxmlformats.org/officeDocument/2006/relationships/slide" Target="slides/slide134.xml"/><Relationship Id="rId164" Type="http://schemas.openxmlformats.org/officeDocument/2006/relationships/slide" Target="slides/slide150.xml"/><Relationship Id="rId169" Type="http://schemas.openxmlformats.org/officeDocument/2006/relationships/slide" Target="slides/slide15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2.xml"/><Relationship Id="rId47" Type="http://schemas.openxmlformats.org/officeDocument/2006/relationships/slide" Target="slides/slide33.xml"/><Relationship Id="rId68" Type="http://schemas.openxmlformats.org/officeDocument/2006/relationships/slide" Target="slides/slide54.xml"/><Relationship Id="rId89" Type="http://schemas.openxmlformats.org/officeDocument/2006/relationships/slide" Target="slides/slide75.xml"/><Relationship Id="rId112" Type="http://schemas.openxmlformats.org/officeDocument/2006/relationships/slide" Target="slides/slide98.xml"/><Relationship Id="rId133" Type="http://schemas.openxmlformats.org/officeDocument/2006/relationships/slide" Target="slides/slide119.xml"/><Relationship Id="rId154" Type="http://schemas.openxmlformats.org/officeDocument/2006/relationships/slide" Target="slides/slide140.xml"/><Relationship Id="rId16" Type="http://schemas.openxmlformats.org/officeDocument/2006/relationships/slide" Target="slides/slide2.xml"/><Relationship Id="rId37" Type="http://schemas.openxmlformats.org/officeDocument/2006/relationships/slide" Target="slides/slide23.xml"/><Relationship Id="rId58" Type="http://schemas.openxmlformats.org/officeDocument/2006/relationships/slide" Target="slides/slide44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123" Type="http://schemas.openxmlformats.org/officeDocument/2006/relationships/slide" Target="slides/slide109.xml"/><Relationship Id="rId144" Type="http://schemas.openxmlformats.org/officeDocument/2006/relationships/slide" Target="slides/slide130.xml"/><Relationship Id="rId90" Type="http://schemas.openxmlformats.org/officeDocument/2006/relationships/slide" Target="slides/slide76.xml"/><Relationship Id="rId165" Type="http://schemas.openxmlformats.org/officeDocument/2006/relationships/slide" Target="slides/slide151.xml"/><Relationship Id="rId27" Type="http://schemas.openxmlformats.org/officeDocument/2006/relationships/slide" Target="slides/slide13.xml"/><Relationship Id="rId48" Type="http://schemas.openxmlformats.org/officeDocument/2006/relationships/slide" Target="slides/slide34.xml"/><Relationship Id="rId69" Type="http://schemas.openxmlformats.org/officeDocument/2006/relationships/slide" Target="slides/slide55.xml"/><Relationship Id="rId113" Type="http://schemas.openxmlformats.org/officeDocument/2006/relationships/slide" Target="slides/slide99.xml"/><Relationship Id="rId134" Type="http://schemas.openxmlformats.org/officeDocument/2006/relationships/slide" Target="slides/slide120.xml"/><Relationship Id="rId80" Type="http://schemas.openxmlformats.org/officeDocument/2006/relationships/slide" Target="slides/slide66.xml"/><Relationship Id="rId155" Type="http://schemas.openxmlformats.org/officeDocument/2006/relationships/slide" Target="slides/slide141.xml"/><Relationship Id="rId17" Type="http://schemas.openxmlformats.org/officeDocument/2006/relationships/slide" Target="slides/slide3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slide" Target="slides/slide89.xml"/><Relationship Id="rId124" Type="http://schemas.openxmlformats.org/officeDocument/2006/relationships/slide" Target="slides/slide110.xml"/><Relationship Id="rId70" Type="http://schemas.openxmlformats.org/officeDocument/2006/relationships/slide" Target="slides/slide56.xml"/><Relationship Id="rId91" Type="http://schemas.openxmlformats.org/officeDocument/2006/relationships/slide" Target="slides/slide77.xml"/><Relationship Id="rId145" Type="http://schemas.openxmlformats.org/officeDocument/2006/relationships/slide" Target="slides/slide131.xml"/><Relationship Id="rId166" Type="http://schemas.openxmlformats.org/officeDocument/2006/relationships/slide" Target="slides/slide15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300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20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80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clock</a:t>
            </a:r>
            <a:r>
              <a:rPr lang="en-US" baseline="0" dirty="0"/>
              <a:t> much earlier maybe.</a:t>
            </a:r>
          </a:p>
          <a:p>
            <a:endParaRPr lang="en-US" baseline="0" dirty="0"/>
          </a:p>
          <a:p>
            <a:r>
              <a:rPr lang="en-US" baseline="0" dirty="0"/>
              <a:t>input data is sampled once.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3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2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26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88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93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4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10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94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84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03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02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329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0346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092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9B8AE1-4404-45A7-9B20-DCFF501886B9}" type="slidenum">
              <a:rPr lang="en-US" sz="1200">
                <a:latin typeface="Arial" pitchFamily="34" charset="0"/>
              </a:rPr>
              <a:pPr/>
              <a:t>32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58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4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read from memory?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50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can we</a:t>
            </a:r>
            <a:r>
              <a:rPr lang="en-US" baseline="0" dirty="0"/>
              <a:t> write to memory?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7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Putting it all together...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73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93776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82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3/23/20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39.wmf"/><Relationship Id="rId2" Type="http://schemas.openxmlformats.org/officeDocument/2006/relationships/tags" Target="../tags/tag75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36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7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39.wmf"/><Relationship Id="rId2" Type="http://schemas.openxmlformats.org/officeDocument/2006/relationships/tags" Target="../tags/tag78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7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39.wmf"/><Relationship Id="rId2" Type="http://schemas.openxmlformats.org/officeDocument/2006/relationships/tags" Target="../tags/tag81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38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39.wmf"/><Relationship Id="rId2" Type="http://schemas.openxmlformats.org/officeDocument/2006/relationships/tags" Target="../tags/tag84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9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39.wmf"/><Relationship Id="rId2" Type="http://schemas.openxmlformats.org/officeDocument/2006/relationships/tags" Target="../tags/tag8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40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9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0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1.bin"/><Relationship Id="rId4" Type="http://schemas.openxmlformats.org/officeDocument/2006/relationships/slideLayout" Target="../slideLayouts/slideLayout1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2.bin"/><Relationship Id="rId4" Type="http://schemas.openxmlformats.org/officeDocument/2006/relationships/slideLayout" Target="../slideLayouts/slideLayout15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3.bin"/><Relationship Id="rId4" Type="http://schemas.openxmlformats.org/officeDocument/2006/relationships/slideLayout" Target="../slideLayouts/slideLayout15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4.bin"/><Relationship Id="rId4" Type="http://schemas.openxmlformats.org/officeDocument/2006/relationships/slideLayout" Target="../slideLayouts/slideLayout15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5.bin"/><Relationship Id="rId4" Type="http://schemas.openxmlformats.org/officeDocument/2006/relationships/slideLayout" Target="../slideLayouts/slideLayout15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6.bin"/><Relationship Id="rId4" Type="http://schemas.openxmlformats.org/officeDocument/2006/relationships/slideLayout" Target="../slideLayouts/slideLayout15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7.bin"/><Relationship Id="rId4" Type="http://schemas.openxmlformats.org/officeDocument/2006/relationships/slideLayout" Target="../slideLayouts/slideLayout15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8.bin"/><Relationship Id="rId4" Type="http://schemas.openxmlformats.org/officeDocument/2006/relationships/slideLayout" Target="../slideLayouts/slideLayout15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9.bin"/><Relationship Id="rId4" Type="http://schemas.openxmlformats.org/officeDocument/2006/relationships/slideLayout" Target="../slideLayouts/slideLayout15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0.bin"/><Relationship Id="rId4" Type="http://schemas.openxmlformats.org/officeDocument/2006/relationships/slideLayout" Target="../slideLayouts/slideLayout15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1.bin"/><Relationship Id="rId4" Type="http://schemas.openxmlformats.org/officeDocument/2006/relationships/slideLayout" Target="../slideLayouts/slideLayout1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2.bin"/><Relationship Id="rId4" Type="http://schemas.openxmlformats.org/officeDocument/2006/relationships/slideLayout" Target="../slideLayouts/slideLayout15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3.bin"/><Relationship Id="rId4" Type="http://schemas.openxmlformats.org/officeDocument/2006/relationships/slideLayout" Target="../slideLayouts/slideLayout15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4.bin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45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45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6.bin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tags" Target="../tags/tag120.xml"/><Relationship Id="rId7" Type="http://schemas.openxmlformats.org/officeDocument/2006/relationships/oleObject" Target="../embeddings/oleObject58.bin"/><Relationship Id="rId2" Type="http://schemas.openxmlformats.org/officeDocument/2006/relationships/tags" Target="../tags/tag119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57.bin"/><Relationship Id="rId4" Type="http://schemas.openxmlformats.org/officeDocument/2006/relationships/slideLayout" Target="../slideLayouts/slideLayout151.xml"/><Relationship Id="rId9" Type="http://schemas.openxmlformats.org/officeDocument/2006/relationships/image" Target="../media/image45.png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51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50.wmf"/><Relationship Id="rId4" Type="http://schemas.openxmlformats.org/officeDocument/2006/relationships/oleObject" Target="../embeddings/oleObject59.bin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60.bin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61.bin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6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7.png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1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5.png"/><Relationship Id="rId7" Type="http://schemas.openxmlformats.org/officeDocument/2006/relationships/image" Target="../media/image18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63.png"/><Relationship Id="rId4" Type="http://schemas.openxmlformats.org/officeDocument/2006/relationships/image" Target="../media/image93.png"/><Relationship Id="rId9" Type="http://schemas.openxmlformats.org/officeDocument/2006/relationships/image" Target="../media/image189.png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0.png"/><Relationship Id="rId9" Type="http://schemas.openxmlformats.org/officeDocument/2006/relationships/image" Target="../media/image205.png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zs18ARNG6s?list=PL5Q2soXY2Zi8J58xLKBNFQFHRO3GrXxA9&amp;t=220" TargetMode="External"/><Relationship Id="rId2" Type="http://schemas.openxmlformats.org/officeDocument/2006/relationships/hyperlink" Target="https://youtu.be/0ks0PeaOUjE?list=PL5Q2soXY2Zi8J58xLKBNFQFHRO3GrXxA9&amp;t=4570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1.xml"/><Relationship Id="rId1" Type="http://schemas.openxmlformats.org/officeDocument/2006/relationships/tags" Target="../tags/tag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23.tif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5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5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6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8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9.wmf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11" Type="http://schemas.openxmlformats.org/officeDocument/2006/relationships/oleObject" Target="../embeddings/oleObject5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28.wmf"/><Relationship Id="rId4" Type="http://schemas.openxmlformats.org/officeDocument/2006/relationships/tags" Target="../tags/tag9.xml"/><Relationship Id="rId9" Type="http://schemas.openxmlformats.org/officeDocument/2006/relationships/oleObject" Target="../embeddings/oleObject4.bin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9.wmf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13.xml"/><Relationship Id="rId11" Type="http://schemas.openxmlformats.org/officeDocument/2006/relationships/oleObject" Target="../embeddings/oleObject8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28.wmf"/><Relationship Id="rId4" Type="http://schemas.openxmlformats.org/officeDocument/2006/relationships/tags" Target="../tags/tag12.xml"/><Relationship Id="rId9" Type="http://schemas.openxmlformats.org/officeDocument/2006/relationships/oleObject" Target="../embeddings/oleObject7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25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9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tags" Target="../tags/tag15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3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5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tags" Target="../tags/tag2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1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3.xml"/><Relationship Id="rId7" Type="http://schemas.openxmlformats.org/officeDocument/2006/relationships/oleObject" Target="../embeddings/oleObject19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51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51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7.xml"/><Relationship Id="rId7" Type="http://schemas.openxmlformats.org/officeDocument/2006/relationships/oleObject" Target="../embeddings/oleObject23.bin"/><Relationship Id="rId2" Type="http://schemas.openxmlformats.org/officeDocument/2006/relationships/tags" Target="../tags/tag2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51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9.xml"/><Relationship Id="rId7" Type="http://schemas.openxmlformats.org/officeDocument/2006/relationships/oleObject" Target="../embeddings/oleObject25.bin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5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39.w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39.wmf"/><Relationship Id="rId4" Type="http://schemas.openxmlformats.org/officeDocument/2006/relationships/tags" Target="../tags/tag40.xml"/><Relationship Id="rId9" Type="http://schemas.openxmlformats.org/officeDocument/2006/relationships/oleObject" Target="../embeddings/oleObject28.bin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3.xml"/><Relationship Id="rId1" Type="http://schemas.openxmlformats.org/officeDocument/2006/relationships/vmlDrawing" Target="../drawings/vmlDrawing19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39.wmf"/><Relationship Id="rId4" Type="http://schemas.openxmlformats.org/officeDocument/2006/relationships/tags" Target="../tags/tag45.xml"/><Relationship Id="rId9" Type="http://schemas.openxmlformats.org/officeDocument/2006/relationships/oleObject" Target="../embeddings/oleObject29.bin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0.v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image" Target="../media/image39.wmf"/><Relationship Id="rId4" Type="http://schemas.openxmlformats.org/officeDocument/2006/relationships/tags" Target="../tags/tag50.xml"/><Relationship Id="rId9" Type="http://schemas.openxmlformats.org/officeDocument/2006/relationships/oleObject" Target="../embeddings/oleObject30.bin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5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1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39.wmf"/><Relationship Id="rId4" Type="http://schemas.openxmlformats.org/officeDocument/2006/relationships/tags" Target="../tags/tag55.xml"/><Relationship Id="rId9" Type="http://schemas.openxmlformats.org/officeDocument/2006/relationships/oleObject" Target="../embeddings/oleObject31.bin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8.xml"/><Relationship Id="rId1" Type="http://schemas.openxmlformats.org/officeDocument/2006/relationships/vmlDrawing" Target="../drawings/vmlDrawing22.v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image" Target="../media/image39.wmf"/><Relationship Id="rId4" Type="http://schemas.openxmlformats.org/officeDocument/2006/relationships/tags" Target="../tags/tag60.xml"/><Relationship Id="rId9" Type="http://schemas.openxmlformats.org/officeDocument/2006/relationships/oleObject" Target="../embeddings/oleObject32.bin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3.xml"/><Relationship Id="rId1" Type="http://schemas.openxmlformats.org/officeDocument/2006/relationships/vmlDrawing" Target="../drawings/vmlDrawing23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39.wmf"/><Relationship Id="rId4" Type="http://schemas.openxmlformats.org/officeDocument/2006/relationships/tags" Target="../tags/tag65.xml"/><Relationship Id="rId9" Type="http://schemas.openxmlformats.org/officeDocument/2006/relationships/oleObject" Target="../embeddings/oleObject33.bin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8.xml"/><Relationship Id="rId1" Type="http://schemas.openxmlformats.org/officeDocument/2006/relationships/vmlDrawing" Target="../drawings/vmlDrawing24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39.wmf"/><Relationship Id="rId4" Type="http://schemas.openxmlformats.org/officeDocument/2006/relationships/tags" Target="../tags/tag70.xml"/><Relationship Id="rId9" Type="http://schemas.openxmlformats.org/officeDocument/2006/relationships/oleObject" Target="../embeddings/oleObject34.bin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1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63257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60C40-87F8-F640-AA4D-FDF48DBC7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Example: Use of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B949-82E7-544B-A0EA-9493C3162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Imagine a wire connecting the CPU and memory</a:t>
            </a:r>
          </a:p>
          <a:p>
            <a:pPr lvl="1"/>
            <a:endParaRPr lang="en-US"/>
          </a:p>
          <a:p>
            <a:pPr lvl="1"/>
            <a:r>
              <a:rPr lang="en-US"/>
              <a:t>At any time only the CPU or the memory can place a value on the wire, both not both</a:t>
            </a:r>
          </a:p>
          <a:p>
            <a:pPr lvl="1"/>
            <a:endParaRPr lang="en-US"/>
          </a:p>
          <a:p>
            <a:pPr lvl="1"/>
            <a:r>
              <a:rPr lang="en-US"/>
              <a:t>You can have two </a:t>
            </a:r>
            <a:r>
              <a:rPr lang="en-US" err="1"/>
              <a:t>tri-state</a:t>
            </a:r>
            <a:r>
              <a:rPr lang="en-US"/>
              <a:t> buffers: one driven by CPU, the other memory; and ensure at most one is enabled at any time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6AE8B-916F-F749-906C-027E683EEF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822157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3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07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62401" y="2569319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1250436399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31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3962399" y="2167467"/>
            <a:ext cx="4876799" cy="423334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96219240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55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962399" y="1781931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78661819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79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2284413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924800" cy="1752600"/>
          </a:xfrm>
        </p:spPr>
        <p:txBody>
          <a:bodyPr/>
          <a:lstStyle/>
          <a:p>
            <a:pPr algn="ctr"/>
            <a:r>
              <a:rPr lang="en-US" sz="3800" dirty="0"/>
              <a:t>We did not cover the remaining slides. They are for your preparation for the next lecture.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739195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3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4383-A42F-44CC-969A-F0F142B96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851900" cy="884238"/>
          </a:xfrm>
        </p:spPr>
        <p:txBody>
          <a:bodyPr/>
          <a:lstStyle/>
          <a:p>
            <a:r>
              <a:rPr lang="en-US" sz="3800" dirty="0"/>
              <a:t>Recall: Example Design with Tri-State Buffers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51E7-C7A9-402C-B463-5CBD5EB90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AF9CED-C1D7-49B5-BBB2-EA693ABFDC3B}"/>
              </a:ext>
            </a:extLst>
          </p:cNvPr>
          <p:cNvSpPr/>
          <p:nvPr/>
        </p:nvSpPr>
        <p:spPr>
          <a:xfrm>
            <a:off x="1905000" y="1767899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CPU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D11EAC-66AA-4D6E-AFF5-CC614614A676}"/>
              </a:ext>
            </a:extLst>
          </p:cNvPr>
          <p:cNvGrpSpPr/>
          <p:nvPr/>
        </p:nvGrpSpPr>
        <p:grpSpPr>
          <a:xfrm>
            <a:off x="4724400" y="1828541"/>
            <a:ext cx="609600" cy="754636"/>
            <a:chOff x="3810000" y="2495692"/>
            <a:chExt cx="937010" cy="933308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58BB68FE-F94E-4DA4-9924-6B59D1E094E4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5D5041-7D82-4A58-9FAD-03AAC00B761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D8D5D-A182-432B-A9E9-F2F800A39601}"/>
              </a:ext>
            </a:extLst>
          </p:cNvPr>
          <p:cNvGrpSpPr/>
          <p:nvPr/>
        </p:nvGrpSpPr>
        <p:grpSpPr>
          <a:xfrm>
            <a:off x="4714875" y="4328157"/>
            <a:ext cx="609600" cy="754636"/>
            <a:chOff x="3810000" y="2495692"/>
            <a:chExt cx="937010" cy="933308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C783F7FA-95B4-47C7-A710-4C6D4FE2631A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BA042C-0ADC-4D4E-94DE-8F6A163499C2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3E11630-B293-47B8-B940-1F302B80AEAC}"/>
              </a:ext>
            </a:extLst>
          </p:cNvPr>
          <p:cNvSpPr/>
          <p:nvPr/>
        </p:nvSpPr>
        <p:spPr>
          <a:xfrm>
            <a:off x="1905000" y="4267200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Memory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DDC90A-8A4A-4BBC-ACEA-9B8329D374B2}"/>
              </a:ext>
            </a:extLst>
          </p:cNvPr>
          <p:cNvCxnSpPr>
            <a:cxnSpLocks/>
          </p:cNvCxnSpPr>
          <p:nvPr/>
        </p:nvCxnSpPr>
        <p:spPr>
          <a:xfrm>
            <a:off x="5867400" y="1767838"/>
            <a:ext cx="0" cy="349370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A95937-5058-484A-86FD-7846721BACD6}"/>
              </a:ext>
            </a:extLst>
          </p:cNvPr>
          <p:cNvCxnSpPr>
            <a:stCxn id="7" idx="3"/>
            <a:endCxn id="5" idx="3"/>
          </p:cNvCxnSpPr>
          <p:nvPr/>
        </p:nvCxnSpPr>
        <p:spPr>
          <a:xfrm flipH="1" flipV="1">
            <a:off x="4114800" y="2301299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A88BB6-9DEA-45A8-A7FA-93875D8D8347}"/>
              </a:ext>
            </a:extLst>
          </p:cNvPr>
          <p:cNvCxnSpPr/>
          <p:nvPr/>
        </p:nvCxnSpPr>
        <p:spPr>
          <a:xfrm flipH="1" flipV="1">
            <a:off x="4095750" y="4803884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3A92FD-2C75-4E65-A371-06475566427B}"/>
              </a:ext>
            </a:extLst>
          </p:cNvPr>
          <p:cNvCxnSpPr>
            <a:cxnSpLocks/>
          </p:cNvCxnSpPr>
          <p:nvPr/>
        </p:nvCxnSpPr>
        <p:spPr>
          <a:xfrm flipH="1">
            <a:off x="5334001" y="2301299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95B8991-3CE6-4417-8A1F-C257899392BC}"/>
              </a:ext>
            </a:extLst>
          </p:cNvPr>
          <p:cNvCxnSpPr>
            <a:cxnSpLocks/>
          </p:cNvCxnSpPr>
          <p:nvPr/>
        </p:nvCxnSpPr>
        <p:spPr>
          <a:xfrm flipH="1">
            <a:off x="5324476" y="4808570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BC2D33A-A05C-4322-A60A-E17350DEC104}"/>
              </a:ext>
            </a:extLst>
          </p:cNvPr>
          <p:cNvSpPr txBox="1"/>
          <p:nvPr/>
        </p:nvSpPr>
        <p:spPr>
          <a:xfrm>
            <a:off x="4301495" y="396720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GateMem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25D12-0EC8-452B-B60E-378DE6131719}"/>
              </a:ext>
            </a:extLst>
          </p:cNvPr>
          <p:cNvSpPr txBox="1"/>
          <p:nvPr/>
        </p:nvSpPr>
        <p:spPr>
          <a:xfrm>
            <a:off x="4301495" y="145746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GateCPU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18DA2C-DD28-4E2E-BFB7-88C73B567F74}"/>
              </a:ext>
            </a:extLst>
          </p:cNvPr>
          <p:cNvSpPr txBox="1"/>
          <p:nvPr/>
        </p:nvSpPr>
        <p:spPr>
          <a:xfrm>
            <a:off x="5987419" y="4922988"/>
            <a:ext cx="163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Bus</a:t>
            </a:r>
          </a:p>
        </p:txBody>
      </p:sp>
    </p:spTree>
    <p:extLst>
      <p:ext uri="{BB962C8B-B14F-4D97-AF65-F5344CB8AC3E}">
        <p14:creationId xmlns:p14="http://schemas.microsoft.com/office/powerpoint/2010/main" val="887023635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27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51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75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1978" y="3286897"/>
            <a:ext cx="908222" cy="31262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0547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9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208161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23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14600" y="3200400"/>
            <a:ext cx="113064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329315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4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050825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71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44663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95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05401" y="3205034"/>
            <a:ext cx="1619394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192361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19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5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517093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43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A0B3CA-A51C-4A4A-9560-5A0A28F88B9E}"/>
              </a:ext>
            </a:extLst>
          </p:cNvPr>
          <p:cNvSpPr txBox="1"/>
          <p:nvPr/>
        </p:nvSpPr>
        <p:spPr>
          <a:xfrm>
            <a:off x="350729" y="2757070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5607720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801A5-7C04-5E49-B422-84D13498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9344C-D59F-3249-8E6E-CBBB33082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DEB1-F20D-A947-8B1F-E50729A33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E3695-751B-1544-A076-CC0818657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1111249"/>
            <a:ext cx="3806347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19499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67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42285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91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B7985B-4641-984D-A108-6B11C46988CA}"/>
              </a:ext>
            </a:extLst>
          </p:cNvPr>
          <p:cNvSpPr txBox="1"/>
          <p:nvPr/>
        </p:nvSpPr>
        <p:spPr>
          <a:xfrm>
            <a:off x="653143" y="19051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See H&amp;H Chapter 3.4</a:t>
            </a: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Encoding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535038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687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4237"/>
            <a:ext cx="8915400" cy="5193723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Binary Encoding (Full Encoding):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the minimum number of bits used to encode all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 </a:t>
            </a:r>
            <a:r>
              <a:rPr lang="en-US" sz="2200" i="1" dirty="0">
                <a:ea typeface="Cambria" charset="0"/>
                <a:cs typeface="Cambria" charset="0"/>
              </a:rPr>
              <a:t>log</a:t>
            </a:r>
            <a:r>
              <a:rPr lang="en-US" sz="2200" i="1" baseline="-25000" dirty="0">
                <a:ea typeface="Cambria" charset="0"/>
                <a:cs typeface="Cambria" charset="0"/>
              </a:rPr>
              <a:t>2</a:t>
            </a:r>
            <a:r>
              <a:rPr lang="en-US" sz="2200" i="1" dirty="0">
                <a:ea typeface="Cambria" charset="0"/>
                <a:cs typeface="Cambria" charset="0"/>
              </a:rPr>
              <a:t>(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i="1" dirty="0">
                <a:ea typeface="Cambria" charset="0"/>
                <a:cs typeface="Cambria" charset="0"/>
              </a:rPr>
              <a:t>) </a:t>
            </a:r>
            <a:r>
              <a:rPr lang="en-US" sz="22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One-Hot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bit encodes a different state 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Uses 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dirty="0">
                <a:ea typeface="Cambria" charset="0"/>
                <a:cs typeface="Cambria" charset="0"/>
              </a:rPr>
              <a:t> bits to represent the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Exactly 1 bit is “hot” for a given state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Simplest design process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509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6784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222D7C-774D-1542-B8D6-99FE77B4501C}"/>
              </a:ext>
            </a:extLst>
          </p:cNvPr>
          <p:cNvSpPr txBox="1"/>
          <p:nvPr/>
        </p:nvSpPr>
        <p:spPr>
          <a:xfrm>
            <a:off x="304800" y="2389407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838327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229845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Moore vs. Mealy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233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6275148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57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35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AF44-6926-2C47-9B1F-5638CF870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Using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AE83-EBE3-7549-ABD1-6C8441265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08AF-8D0C-E84C-B976-BC6365C314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37EED-D615-C141-805D-93F203927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81928"/>
            <a:ext cx="4708519" cy="507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80C954-B167-F54F-A172-5F56FDD14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095375"/>
            <a:ext cx="2222500" cy="525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52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281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38129"/>
      </p:ext>
    </p:extLst>
  </p:cSld>
  <p:clrMapOvr>
    <a:masterClrMapping/>
  </p:clrMapOvr>
  <p:transition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13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14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740014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519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491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38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Slides:</a:t>
            </a:r>
            <a:br>
              <a:rPr lang="en-US" dirty="0"/>
            </a:br>
            <a:r>
              <a:rPr lang="en-US" dirty="0"/>
              <a:t>Different Types of Flip Flops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133887"/>
      </p:ext>
    </p:extLst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425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337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449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6661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473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68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497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67345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A0D79-EAE3-344B-81C4-77BEA459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990473"/>
            <a:ext cx="3146612" cy="4383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311B5-CCD0-0145-89C2-41EA3640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17" y="2667000"/>
            <a:ext cx="536804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44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88443"/>
      </p:ext>
    </p:extLst>
  </p:cSld>
  <p:clrMapOvr>
    <a:masterClrMapping/>
  </p:clrMapOvr>
  <p:transition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986192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2987-3B9B-4130-838D-A94E885E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F236E-F139-4ED1-8E66-B9985E0EE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746" marR="39290" indent="-257746" defTabSz="905255">
              <a:defRPr sz="2376"/>
            </a:pPr>
            <a:r>
              <a:rPr lang="en-US"/>
              <a:t>One example</a:t>
            </a:r>
          </a:p>
          <a:p>
            <a:pPr marL="0" marR="39290" indent="0" defTabSz="905255">
              <a:buSzTx/>
              <a:buNone/>
              <a:defRPr sz="2376"/>
            </a:pPr>
            <a:r>
              <a:rPr lang="en-US"/>
              <a:t>     </a:t>
            </a:r>
            <a:endParaRPr lang="en-US">
              <a:solidFill>
                <a:srgbClr val="DA273E"/>
              </a:solidFill>
              <a:uFill>
                <a:solidFill>
                  <a:srgbClr val="DA273E"/>
                </a:solidFill>
              </a:uFill>
            </a:endParaRPr>
          </a:p>
          <a:p>
            <a:pPr marL="257746" marR="39290" indent="-257746" defTabSz="905255">
              <a:defRPr sz="2376"/>
            </a:pPr>
            <a:r>
              <a:rPr lang="en-US"/>
              <a:t>Problem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0000FF"/>
                </a:solidFill>
              </a:rPr>
              <a:t>Easy</a:t>
            </a:r>
            <a:r>
              <a:rPr lang="en-US"/>
              <a:t> to see how to apply Uniting Theorem…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FF0000"/>
                </a:solidFill>
              </a:rPr>
              <a:t>Hard</a:t>
            </a:r>
            <a:r>
              <a:rPr lang="en-US"/>
              <a:t> to know if you applied it in all the right places…</a:t>
            </a:r>
          </a:p>
          <a:p>
            <a:pPr marL="490347" marR="39290" lvl="1" indent="-238886" defTabSz="905255">
              <a:defRPr sz="1782"/>
            </a:pPr>
            <a:r>
              <a:rPr lang="en-US"/>
              <a:t>…especially in a function of many more variables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Question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Is there an easier way to find potential simplifications?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i.e., potential applications of Uniting Theorem…? 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Answer</a:t>
            </a:r>
          </a:p>
          <a:p>
            <a:pPr marL="490347" marR="39290" lvl="1" indent="-238886" defTabSz="905255">
              <a:defRPr sz="1782"/>
            </a:pPr>
            <a:r>
              <a:rPr lang="en-US"/>
              <a:t>Need an intrinsically </a:t>
            </a:r>
            <a:r>
              <a:rPr lang="en-US" i="1"/>
              <a:t>geometric</a:t>
            </a:r>
            <a:r>
              <a:rPr lang="en-US"/>
              <a:t> representation for Boolean f( ) </a:t>
            </a:r>
          </a:p>
          <a:p>
            <a:pPr marL="490347" marR="39290" lvl="1" indent="-238886" defTabSz="905255">
              <a:defRPr sz="1782"/>
            </a:pPr>
            <a:r>
              <a:rPr lang="en-US"/>
              <a:t>Something we can draw, see…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3D08D-446B-4597-B6D6-BBD8A304A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/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𝑪𝒐𝒖𝒕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4523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12D3-9225-4089-BF26-AD6BD9ED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Karnaugh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00ADC-2FD9-47F9-9AC4-FFF4EEEF0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Karnaugh Map (K-map) method</a:t>
            </a:r>
          </a:p>
          <a:p>
            <a:pPr lvl="1"/>
            <a:r>
              <a:rPr lang="en-US"/>
              <a:t>K-map is an alternative method of representing the </a:t>
            </a:r>
            <a:r>
              <a:rPr lang="en-US">
                <a:solidFill>
                  <a:srgbClr val="0000FF"/>
                </a:solidFill>
              </a:rPr>
              <a:t>truth table </a:t>
            </a:r>
            <a:r>
              <a:rPr lang="en-US"/>
              <a:t>that helps </a:t>
            </a:r>
            <a:r>
              <a:rPr lang="en-US">
                <a:solidFill>
                  <a:srgbClr val="FF0000"/>
                </a:solidFill>
              </a:rPr>
              <a:t>visualize adjacencies </a:t>
            </a:r>
            <a:r>
              <a:rPr lang="en-US"/>
              <a:t>in up to 6 dimensions</a:t>
            </a:r>
          </a:p>
          <a:p>
            <a:pPr lvl="1"/>
            <a:r>
              <a:rPr lang="en-US"/>
              <a:t>Physical adjacency ↔ Logical adjacency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34B46-8618-407C-BEC9-5EA6C2CCCF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2-variable…">
            <a:extLst>
              <a:ext uri="{FF2B5EF4-FFF2-40B4-BE49-F238E27FC236}">
                <a16:creationId xmlns:a16="http://schemas.microsoft.com/office/drawing/2014/main" id="{7CA2DDD4-2793-431A-BE71-B24275294644}"/>
              </a:ext>
            </a:extLst>
          </p:cNvPr>
          <p:cNvSpPr txBox="1"/>
          <p:nvPr/>
        </p:nvSpPr>
        <p:spPr>
          <a:xfrm>
            <a:off x="-457200" y="2898129"/>
            <a:ext cx="36937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2-variable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K-map</a:t>
            </a:r>
          </a:p>
        </p:txBody>
      </p:sp>
      <p:grpSp>
        <p:nvGrpSpPr>
          <p:cNvPr id="24" name="Group">
            <a:extLst>
              <a:ext uri="{FF2B5EF4-FFF2-40B4-BE49-F238E27FC236}">
                <a16:creationId xmlns:a16="http://schemas.microsoft.com/office/drawing/2014/main" id="{C4FB8436-367C-4BBF-9191-AB6090B8000F}"/>
              </a:ext>
            </a:extLst>
          </p:cNvPr>
          <p:cNvGrpSpPr/>
          <p:nvPr/>
        </p:nvGrpSpPr>
        <p:grpSpPr>
          <a:xfrm>
            <a:off x="495693" y="2743200"/>
            <a:ext cx="1524000" cy="1625600"/>
            <a:chOff x="1292859" y="568960"/>
            <a:chExt cx="1523999" cy="1625599"/>
          </a:xfrm>
        </p:grpSpPr>
        <p:graphicFrame>
          <p:nvGraphicFramePr>
            <p:cNvPr id="25" name="Table">
              <a:extLst>
                <a:ext uri="{FF2B5EF4-FFF2-40B4-BE49-F238E27FC236}">
                  <a16:creationId xmlns:a16="http://schemas.microsoft.com/office/drawing/2014/main" id="{92115548-A3D1-450F-9A04-5B61CA549957}"/>
                </a:ext>
              </a:extLst>
            </p:cNvPr>
            <p:cNvGraphicFramePr/>
            <p:nvPr/>
          </p:nvGraphicFramePr>
          <p:xfrm>
            <a:off x="1292859" y="568960"/>
            <a:ext cx="1523999" cy="1625599"/>
          </p:xfrm>
          <a:graphic>
            <a:graphicData uri="http://schemas.openxmlformats.org/drawingml/2006/table">
              <a:tbl>
                <a:tblPr/>
                <a:tblGrid>
                  <a:gridCol w="2540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540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</a:tblGrid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marR="39686" lvl="0" indent="0" algn="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26" name="Line">
              <a:extLst>
                <a:ext uri="{FF2B5EF4-FFF2-40B4-BE49-F238E27FC236}">
                  <a16:creationId xmlns:a16="http://schemas.microsoft.com/office/drawing/2014/main" id="{EF8B84ED-CE90-4CA3-840F-A355BFF412AF}"/>
                </a:ext>
              </a:extLst>
            </p:cNvPr>
            <p:cNvSpPr/>
            <p:nvPr/>
          </p:nvSpPr>
          <p:spPr>
            <a:xfrm>
              <a:off x="1369059" y="1026160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7" name="Numbering Scheme: 00, 01, 11, 10   is called a…">
            <a:extLst>
              <a:ext uri="{FF2B5EF4-FFF2-40B4-BE49-F238E27FC236}">
                <a16:creationId xmlns:a16="http://schemas.microsoft.com/office/drawing/2014/main" id="{B2A62D92-C95B-4AA1-B70D-6C4D0BFC0036}"/>
              </a:ext>
            </a:extLst>
          </p:cNvPr>
          <p:cNvSpPr txBox="1"/>
          <p:nvPr/>
        </p:nvSpPr>
        <p:spPr>
          <a:xfrm>
            <a:off x="1675810" y="5425595"/>
            <a:ext cx="6642844" cy="757643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Numbering Scheme: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00, 01, 11, 10  is called a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“Gray Code” — only a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single </a:t>
            </a:r>
            <a:r>
              <a: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bit (variable)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changes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             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from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one code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word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and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next code word</a:t>
            </a:r>
          </a:p>
        </p:txBody>
      </p:sp>
      <p:graphicFrame>
        <p:nvGraphicFramePr>
          <p:cNvPr id="28" name="Table">
            <a:extLst>
              <a:ext uri="{FF2B5EF4-FFF2-40B4-BE49-F238E27FC236}">
                <a16:creationId xmlns:a16="http://schemas.microsoft.com/office/drawing/2014/main" id="{50CE3DC1-78D9-476B-969E-B50C3FC6D95D}"/>
              </a:ext>
            </a:extLst>
          </p:cNvPr>
          <p:cNvGraphicFramePr/>
          <p:nvPr/>
        </p:nvGraphicFramePr>
        <p:xfrm>
          <a:off x="5842000" y="28194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3-variable…">
            <a:extLst>
              <a:ext uri="{FF2B5EF4-FFF2-40B4-BE49-F238E27FC236}">
                <a16:creationId xmlns:a16="http://schemas.microsoft.com/office/drawing/2014/main" id="{807764D0-3171-45D2-AD58-F8212B763431}"/>
              </a:ext>
            </a:extLst>
          </p:cNvPr>
          <p:cNvSpPr txBox="1"/>
          <p:nvPr/>
        </p:nvSpPr>
        <p:spPr>
          <a:xfrm>
            <a:off x="3247489" y="2898129"/>
            <a:ext cx="21352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8100" marR="38100" indent="0" algn="ctr" defTabSz="914400" fontAlgn="auto" latinLnBrk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kumimoji="0" sz="1800" b="1" i="0" u="none" strike="noStrike" cap="none" spc="0" normalizeH="0" baseline="0">
                <a:ln>
                  <a:noFill/>
                </a:ln>
                <a:solidFill>
                  <a:srgbClr val="DA273E"/>
                </a:solidFill>
                <a:effectLst/>
                <a:uFill>
                  <a:solidFill>
                    <a:srgbClr val="DA273E"/>
                  </a:solidFill>
                </a:uFill>
                <a:latin typeface="+mn-lt"/>
                <a:ea typeface="Arial"/>
                <a:cs typeface="Arial"/>
              </a:defRPr>
            </a:lvl1pPr>
            <a:lvl2pPr marL="0" marR="0" indent="2286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2pPr>
            <a:lvl3pPr marL="0" marR="0" indent="4572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3pPr>
            <a:lvl4pPr marL="0" marR="0" indent="6858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4pPr>
            <a:lvl5pPr marL="0" marR="0" indent="9144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5pPr>
            <a:lvl6pPr marL="0" marR="0" indent="11430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6pPr>
            <a:lvl7pPr marL="0" marR="0" indent="13716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7pPr>
            <a:lvl8pPr marL="0" marR="0" indent="16002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8pPr>
            <a:lvl9pPr marL="0" marR="0" indent="18288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3-variable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K-map</a:t>
            </a:r>
          </a:p>
        </p:txBody>
      </p:sp>
      <p:sp>
        <p:nvSpPr>
          <p:cNvPr id="30" name="4-variable…">
            <a:extLst>
              <a:ext uri="{FF2B5EF4-FFF2-40B4-BE49-F238E27FC236}">
                <a16:creationId xmlns:a16="http://schemas.microsoft.com/office/drawing/2014/main" id="{DC10EFB5-4342-44CA-A0D7-743B9F3F12BE}"/>
              </a:ext>
            </a:extLst>
          </p:cNvPr>
          <p:cNvSpPr txBox="1"/>
          <p:nvPr/>
        </p:nvSpPr>
        <p:spPr>
          <a:xfrm>
            <a:off x="6324600" y="2898129"/>
            <a:ext cx="2087111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4-variable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K-map</a:t>
            </a:r>
          </a:p>
        </p:txBody>
      </p:sp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10E657E5-89C4-4B7D-94BA-CFDF5F8C2EF4}"/>
              </a:ext>
            </a:extLst>
          </p:cNvPr>
          <p:cNvGraphicFramePr/>
          <p:nvPr/>
        </p:nvGraphicFramePr>
        <p:xfrm>
          <a:off x="2652349" y="2862259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/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/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/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/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/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/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Line">
            <a:extLst>
              <a:ext uri="{FF2B5EF4-FFF2-40B4-BE49-F238E27FC236}">
                <a16:creationId xmlns:a16="http://schemas.microsoft.com/office/drawing/2014/main" id="{562D8477-2099-46A4-80CD-0A79F42C48D1}"/>
              </a:ext>
            </a:extLst>
          </p:cNvPr>
          <p:cNvSpPr/>
          <p:nvPr/>
        </p:nvSpPr>
        <p:spPr>
          <a:xfrm>
            <a:off x="2765480" y="3360420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23947D2F-BFD1-461C-A21E-AB988BA8BD72}"/>
              </a:ext>
            </a:extLst>
          </p:cNvPr>
          <p:cNvSpPr/>
          <p:nvPr/>
        </p:nvSpPr>
        <p:spPr>
          <a:xfrm>
            <a:off x="5942669" y="33100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06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9" grpId="0" animBg="1"/>
      <p:bldP spid="30" grpId="0" animBg="1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Line"/>
          <p:cNvSpPr/>
          <p:nvPr/>
        </p:nvSpPr>
        <p:spPr>
          <a:xfrm>
            <a:off x="6015467" y="2654524"/>
            <a:ext cx="574064" cy="114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31"/>
                </a:moveTo>
                <a:cubicBezTo>
                  <a:pt x="0" y="2931"/>
                  <a:pt x="617" y="0"/>
                  <a:pt x="9566" y="0"/>
                </a:cubicBezTo>
                <a:cubicBezTo>
                  <a:pt x="18514" y="0"/>
                  <a:pt x="21600" y="3394"/>
                  <a:pt x="21600" y="10029"/>
                </a:cubicBezTo>
                <a:cubicBezTo>
                  <a:pt x="21600" y="16663"/>
                  <a:pt x="18206" y="21600"/>
                  <a:pt x="9566" y="21600"/>
                </a:cubicBezTo>
                <a:cubicBezTo>
                  <a:pt x="926" y="21600"/>
                  <a:pt x="1543" y="20057"/>
                  <a:pt x="617" y="18823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3" name="Karnaugh Map Metho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Karnaugh Map Methods</a:t>
            </a:r>
          </a:p>
        </p:txBody>
      </p:sp>
      <p:sp>
        <p:nvSpPr>
          <p:cNvPr id="412" name="Slide Number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5" name="Adjacent"/>
          <p:cNvSpPr txBox="1"/>
          <p:nvPr/>
        </p:nvSpPr>
        <p:spPr>
          <a:xfrm>
            <a:off x="5666765" y="1346488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346" name="Oval"/>
          <p:cNvSpPr/>
          <p:nvPr/>
        </p:nvSpPr>
        <p:spPr>
          <a:xfrm>
            <a:off x="6036653" y="2846676"/>
            <a:ext cx="215900" cy="7493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62B6B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7" name="Line"/>
          <p:cNvSpPr/>
          <p:nvPr/>
        </p:nvSpPr>
        <p:spPr>
          <a:xfrm flipH="1">
            <a:off x="4792053" y="2833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Line"/>
          <p:cNvSpPr/>
          <p:nvPr/>
        </p:nvSpPr>
        <p:spPr>
          <a:xfrm flipH="1">
            <a:off x="4779353" y="36213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55" name="Group"/>
          <p:cNvGrpSpPr/>
          <p:nvPr/>
        </p:nvGrpSpPr>
        <p:grpSpPr>
          <a:xfrm>
            <a:off x="4704740" y="2835553"/>
            <a:ext cx="88901" cy="773123"/>
            <a:chOff x="0" y="0"/>
            <a:chExt cx="88899" cy="773122"/>
          </a:xfrm>
        </p:grpSpPr>
        <p:grpSp>
          <p:nvGrpSpPr>
            <p:cNvPr id="351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49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0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54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2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3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2" name="Group"/>
          <p:cNvGrpSpPr/>
          <p:nvPr/>
        </p:nvGrpSpPr>
        <p:grpSpPr>
          <a:xfrm>
            <a:off x="5009540" y="2848253"/>
            <a:ext cx="88901" cy="773123"/>
            <a:chOff x="0" y="0"/>
            <a:chExt cx="88899" cy="773122"/>
          </a:xfrm>
        </p:grpSpPr>
        <p:grpSp>
          <p:nvGrpSpPr>
            <p:cNvPr id="358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56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7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1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9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0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9" name="Group"/>
          <p:cNvGrpSpPr/>
          <p:nvPr/>
        </p:nvGrpSpPr>
        <p:grpSpPr>
          <a:xfrm>
            <a:off x="5327040" y="2835553"/>
            <a:ext cx="88901" cy="773123"/>
            <a:chOff x="0" y="0"/>
            <a:chExt cx="88899" cy="773122"/>
          </a:xfrm>
        </p:grpSpPr>
        <p:grpSp>
          <p:nvGrpSpPr>
            <p:cNvPr id="365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63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4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8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66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7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76" name="Group"/>
          <p:cNvGrpSpPr/>
          <p:nvPr/>
        </p:nvGrpSpPr>
        <p:grpSpPr>
          <a:xfrm>
            <a:off x="5669940" y="2848253"/>
            <a:ext cx="88901" cy="773123"/>
            <a:chOff x="0" y="0"/>
            <a:chExt cx="88899" cy="773122"/>
          </a:xfrm>
        </p:grpSpPr>
        <p:grpSp>
          <p:nvGrpSpPr>
            <p:cNvPr id="372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70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1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75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73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4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sp>
        <p:nvSpPr>
          <p:cNvPr id="377" name="Line"/>
          <p:cNvSpPr/>
          <p:nvPr/>
        </p:nvSpPr>
        <p:spPr>
          <a:xfrm flipH="1">
            <a:off x="4677753" y="3214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000"/>
          <p:cNvSpPr txBox="1"/>
          <p:nvPr/>
        </p:nvSpPr>
        <p:spPr>
          <a:xfrm>
            <a:off x="4692040" y="2938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379" name="001"/>
          <p:cNvSpPr txBox="1"/>
          <p:nvPr/>
        </p:nvSpPr>
        <p:spPr>
          <a:xfrm>
            <a:off x="4679340" y="32816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380" name="010"/>
          <p:cNvSpPr txBox="1"/>
          <p:nvPr/>
        </p:nvSpPr>
        <p:spPr>
          <a:xfrm>
            <a:off x="4987315" y="29260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381" name="011"/>
          <p:cNvSpPr txBox="1"/>
          <p:nvPr/>
        </p:nvSpPr>
        <p:spPr>
          <a:xfrm>
            <a:off x="4974615" y="32816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382" name="110"/>
          <p:cNvSpPr txBox="1"/>
          <p:nvPr/>
        </p:nvSpPr>
        <p:spPr>
          <a:xfrm>
            <a:off x="5344503" y="29387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383" name="111"/>
          <p:cNvSpPr txBox="1"/>
          <p:nvPr/>
        </p:nvSpPr>
        <p:spPr>
          <a:xfrm>
            <a:off x="5319103" y="32816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384" name="100"/>
          <p:cNvSpPr txBox="1"/>
          <p:nvPr/>
        </p:nvSpPr>
        <p:spPr>
          <a:xfrm>
            <a:off x="5662003" y="2948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385" name="101"/>
          <p:cNvSpPr txBox="1"/>
          <p:nvPr/>
        </p:nvSpPr>
        <p:spPr>
          <a:xfrm>
            <a:off x="5687403" y="33038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386" name="Oval"/>
          <p:cNvSpPr/>
          <p:nvPr/>
        </p:nvSpPr>
        <p:spPr>
          <a:xfrm>
            <a:off x="4809515" y="1802101"/>
            <a:ext cx="1282701" cy="2667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87" name="Line"/>
          <p:cNvSpPr/>
          <p:nvPr/>
        </p:nvSpPr>
        <p:spPr>
          <a:xfrm>
            <a:off x="4798403" y="1954501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Line"/>
          <p:cNvSpPr/>
          <p:nvPr/>
        </p:nvSpPr>
        <p:spPr>
          <a:xfrm>
            <a:off x="6109678" y="19862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9" name="Line"/>
          <p:cNvSpPr/>
          <p:nvPr/>
        </p:nvSpPr>
        <p:spPr>
          <a:xfrm>
            <a:off x="5428640" y="2097376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92" name="Group"/>
          <p:cNvGrpSpPr/>
          <p:nvPr/>
        </p:nvGrpSpPr>
        <p:grpSpPr>
          <a:xfrm>
            <a:off x="4811103" y="2237076"/>
            <a:ext cx="615950" cy="139701"/>
            <a:chOff x="0" y="0"/>
            <a:chExt cx="615950" cy="139700"/>
          </a:xfrm>
        </p:grpSpPr>
        <p:sp>
          <p:nvSpPr>
            <p:cNvPr id="390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1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5" name="Group"/>
          <p:cNvGrpSpPr/>
          <p:nvPr/>
        </p:nvGrpSpPr>
        <p:grpSpPr>
          <a:xfrm>
            <a:off x="5446102" y="2214851"/>
            <a:ext cx="647702" cy="161926"/>
            <a:chOff x="0" y="0"/>
            <a:chExt cx="647700" cy="161925"/>
          </a:xfrm>
        </p:grpSpPr>
        <p:sp>
          <p:nvSpPr>
            <p:cNvPr id="393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4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8" name="Group"/>
          <p:cNvGrpSpPr/>
          <p:nvPr/>
        </p:nvGrpSpPr>
        <p:grpSpPr>
          <a:xfrm>
            <a:off x="4811103" y="2541876"/>
            <a:ext cx="615950" cy="139701"/>
            <a:chOff x="0" y="0"/>
            <a:chExt cx="615950" cy="139700"/>
          </a:xfrm>
        </p:grpSpPr>
        <p:sp>
          <p:nvSpPr>
            <p:cNvPr id="396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7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401" name="Group"/>
          <p:cNvGrpSpPr/>
          <p:nvPr/>
        </p:nvGrpSpPr>
        <p:grpSpPr>
          <a:xfrm>
            <a:off x="5446102" y="2519651"/>
            <a:ext cx="647702" cy="161926"/>
            <a:chOff x="0" y="0"/>
            <a:chExt cx="647700" cy="161925"/>
          </a:xfrm>
        </p:grpSpPr>
        <p:sp>
          <p:nvSpPr>
            <p:cNvPr id="399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400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sp>
        <p:nvSpPr>
          <p:cNvPr id="402" name="000"/>
          <p:cNvSpPr txBox="1"/>
          <p:nvPr/>
        </p:nvSpPr>
        <p:spPr>
          <a:xfrm>
            <a:off x="4704740" y="2049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403" name="Line"/>
          <p:cNvSpPr/>
          <p:nvPr/>
        </p:nvSpPr>
        <p:spPr>
          <a:xfrm>
            <a:off x="5795353" y="20878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4" name="Line"/>
          <p:cNvSpPr/>
          <p:nvPr/>
        </p:nvSpPr>
        <p:spPr>
          <a:xfrm>
            <a:off x="5052403" y="2067213"/>
            <a:ext cx="1588" cy="5715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5" name="001"/>
          <p:cNvSpPr txBox="1"/>
          <p:nvPr/>
        </p:nvSpPr>
        <p:spPr>
          <a:xfrm>
            <a:off x="4704740" y="23545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406" name="010"/>
          <p:cNvSpPr txBox="1"/>
          <p:nvPr/>
        </p:nvSpPr>
        <p:spPr>
          <a:xfrm>
            <a:off x="5050815" y="21513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407" name="011"/>
          <p:cNvSpPr txBox="1"/>
          <p:nvPr/>
        </p:nvSpPr>
        <p:spPr>
          <a:xfrm>
            <a:off x="5050815" y="24561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408" name="110"/>
          <p:cNvSpPr txBox="1"/>
          <p:nvPr/>
        </p:nvSpPr>
        <p:spPr>
          <a:xfrm>
            <a:off x="5395303" y="21513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409" name="111"/>
          <p:cNvSpPr txBox="1"/>
          <p:nvPr/>
        </p:nvSpPr>
        <p:spPr>
          <a:xfrm>
            <a:off x="5395303" y="24561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410" name="100"/>
          <p:cNvSpPr txBox="1"/>
          <p:nvPr/>
        </p:nvSpPr>
        <p:spPr>
          <a:xfrm>
            <a:off x="5750903" y="2059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411" name="101"/>
          <p:cNvSpPr txBox="1"/>
          <p:nvPr/>
        </p:nvSpPr>
        <p:spPr>
          <a:xfrm>
            <a:off x="5750903" y="23640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420" name="Line"/>
          <p:cNvSpPr/>
          <p:nvPr/>
        </p:nvSpPr>
        <p:spPr>
          <a:xfrm>
            <a:off x="4611634" y="1634708"/>
            <a:ext cx="1681763" cy="582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166" h="21600" extrusionOk="0">
                <a:moveTo>
                  <a:pt x="1067" y="21296"/>
                </a:moveTo>
                <a:cubicBezTo>
                  <a:pt x="1067" y="21296"/>
                  <a:pt x="-3742" y="0"/>
                  <a:pt x="7058" y="0"/>
                </a:cubicBezTo>
                <a:cubicBezTo>
                  <a:pt x="17858" y="0"/>
                  <a:pt x="16991" y="19470"/>
                  <a:pt x="14784" y="21600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21" name="Adjacent"/>
          <p:cNvSpPr txBox="1"/>
          <p:nvPr/>
        </p:nvSpPr>
        <p:spPr>
          <a:xfrm>
            <a:off x="6506553" y="3456276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422" name="Kmap adjacencies go “around the edges”…"/>
          <p:cNvSpPr txBox="1"/>
          <p:nvPr/>
        </p:nvSpPr>
        <p:spPr>
          <a:xfrm>
            <a:off x="984085" y="4223539"/>
            <a:ext cx="6262236" cy="1179810"/>
          </a:xfrm>
          <a:prstGeom prst="rect">
            <a:avLst/>
          </a:prstGeom>
          <a:solidFill>
            <a:srgbClr val="C0000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K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-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map adjacencies go “around the edges”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first to last column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top row to bottom row</a:t>
            </a:r>
          </a:p>
        </p:txBody>
      </p:sp>
      <p:graphicFrame>
        <p:nvGraphicFramePr>
          <p:cNvPr id="83" name="Table">
            <a:extLst>
              <a:ext uri="{FF2B5EF4-FFF2-40B4-BE49-F238E27FC236}">
                <a16:creationId xmlns:a16="http://schemas.microsoft.com/office/drawing/2014/main" id="{380291F1-688A-46F7-9BD4-D4036D1F98D9}"/>
              </a:ext>
            </a:extLst>
          </p:cNvPr>
          <p:cNvGraphicFramePr/>
          <p:nvPr/>
        </p:nvGraphicFramePr>
        <p:xfrm>
          <a:off x="858385" y="1584325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/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/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Line">
            <a:extLst>
              <a:ext uri="{FF2B5EF4-FFF2-40B4-BE49-F238E27FC236}">
                <a16:creationId xmlns:a16="http://schemas.microsoft.com/office/drawing/2014/main" id="{F398E3E5-E9D2-40D2-B793-93258FFAFF73}"/>
              </a:ext>
            </a:extLst>
          </p:cNvPr>
          <p:cNvSpPr/>
          <p:nvPr/>
        </p:nvSpPr>
        <p:spPr>
          <a:xfrm>
            <a:off x="971516" y="2082486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0212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5" grpId="0" animBg="1"/>
      <p:bldP spid="346" grpId="0" animBg="1"/>
      <p:bldP spid="347" grpId="0" animBg="1"/>
      <p:bldP spid="348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20" grpId="0" animBg="1"/>
      <p:bldP spid="421" grpId="0" animBg="1"/>
      <p:bldP spid="422" grpId="0" animBg="1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0FE55B-6A64-492D-9521-33FE6814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Cover - 4 Input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B0190B-8797-47C4-A527-47E2949D9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61160B9-B8BF-4476-805F-38077BE2E4F5}"/>
              </a:ext>
            </a:extLst>
          </p:cNvPr>
          <p:cNvGraphicFramePr/>
          <p:nvPr/>
        </p:nvGraphicFramePr>
        <p:xfrm>
          <a:off x="309397" y="15240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/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/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ine">
            <a:extLst>
              <a:ext uri="{FF2B5EF4-FFF2-40B4-BE49-F238E27FC236}">
                <a16:creationId xmlns:a16="http://schemas.microsoft.com/office/drawing/2014/main" id="{05FA809A-7BAC-47BC-8D53-29C53F2F08C4}"/>
              </a:ext>
            </a:extLst>
          </p:cNvPr>
          <p:cNvSpPr/>
          <p:nvPr/>
        </p:nvSpPr>
        <p:spPr>
          <a:xfrm>
            <a:off x="410066" y="20146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865355B-D986-42D0-8A26-07BB63E397D4}"/>
              </a:ext>
            </a:extLst>
          </p:cNvPr>
          <p:cNvSpPr/>
          <p:nvPr/>
        </p:nvSpPr>
        <p:spPr>
          <a:xfrm>
            <a:off x="3384424" y="1499748"/>
            <a:ext cx="5526214" cy="134620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trategy for “circling” rectangles on Kmap:…">
            <a:extLst>
              <a:ext uri="{FF2B5EF4-FFF2-40B4-BE49-F238E27FC236}">
                <a16:creationId xmlns:a16="http://schemas.microsoft.com/office/drawing/2014/main" id="{D95C8308-A9E9-49D2-BD0A-BED7479212EA}"/>
              </a:ext>
            </a:extLst>
          </p:cNvPr>
          <p:cNvSpPr/>
          <p:nvPr/>
        </p:nvSpPr>
        <p:spPr>
          <a:xfrm>
            <a:off x="3060757" y="3285593"/>
            <a:ext cx="5854643" cy="191129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6200" tIns="76200" rIns="76200" bIns="762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Strategy for “circling” rectangles on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Kmap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As </a:t>
            </a:r>
            <a:r>
              <a:rPr kumimoji="0" sz="3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as possible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Biggest “oops!” that people forget:</a:t>
            </a:r>
          </a:p>
          <a:p>
            <a:pPr marL="38100" marR="3810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Wrap-arounds</a:t>
            </a: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D35D062C-CD70-4C64-B63F-D05D85F0A208}"/>
              </a:ext>
            </a:extLst>
          </p:cNvPr>
          <p:cNvSpPr/>
          <p:nvPr/>
        </p:nvSpPr>
        <p:spPr>
          <a:xfrm>
            <a:off x="3149600" y="3700605"/>
            <a:ext cx="2717800" cy="5715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8C501C1C-4418-43C8-8ABA-9CF7F3DC38DA}"/>
              </a:ext>
            </a:extLst>
          </p:cNvPr>
          <p:cNvSpPr/>
          <p:nvPr/>
        </p:nvSpPr>
        <p:spPr>
          <a:xfrm>
            <a:off x="3302000" y="4806339"/>
            <a:ext cx="2717800" cy="3429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/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𝟖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𝟗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𝟏𝟑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𝟏𝟒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/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/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  <a:blipFill>
                <a:blip r:embed="rId6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/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  <a:blipFill>
                <a:blip r:embed="rId7"/>
                <a:stretch>
                  <a:fillRect r="-27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/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">
            <a:extLst>
              <a:ext uri="{FF2B5EF4-FFF2-40B4-BE49-F238E27FC236}">
                <a16:creationId xmlns:a16="http://schemas.microsoft.com/office/drawing/2014/main" id="{885F703C-0827-4F47-B76C-BCA6525255D7}"/>
              </a:ext>
            </a:extLst>
          </p:cNvPr>
          <p:cNvSpPr/>
          <p:nvPr/>
        </p:nvSpPr>
        <p:spPr>
          <a:xfrm>
            <a:off x="1321929" y="2718010"/>
            <a:ext cx="4953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Oval">
            <a:extLst>
              <a:ext uri="{FF2B5EF4-FFF2-40B4-BE49-F238E27FC236}">
                <a16:creationId xmlns:a16="http://schemas.microsoft.com/office/drawing/2014/main" id="{FB35C194-2A2E-4054-AC96-566162E81A7C}"/>
              </a:ext>
            </a:extLst>
          </p:cNvPr>
          <p:cNvSpPr/>
          <p:nvPr/>
        </p:nvSpPr>
        <p:spPr>
          <a:xfrm>
            <a:off x="628831" y="3140919"/>
            <a:ext cx="22987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grpSp>
        <p:nvGrpSpPr>
          <p:cNvPr id="25" name="Group">
            <a:extLst>
              <a:ext uri="{FF2B5EF4-FFF2-40B4-BE49-F238E27FC236}">
                <a16:creationId xmlns:a16="http://schemas.microsoft.com/office/drawing/2014/main" id="{1C1094DA-F3D8-443E-A539-41669281D7A2}"/>
              </a:ext>
            </a:extLst>
          </p:cNvPr>
          <p:cNvGrpSpPr/>
          <p:nvPr/>
        </p:nvGrpSpPr>
        <p:grpSpPr>
          <a:xfrm>
            <a:off x="346345" y="1891376"/>
            <a:ext cx="2941768" cy="2508297"/>
            <a:chOff x="455" y="-2958"/>
            <a:chExt cx="2941766" cy="2508296"/>
          </a:xfrm>
        </p:grpSpPr>
        <p:sp>
          <p:nvSpPr>
            <p:cNvPr id="26" name="Line">
              <a:extLst>
                <a:ext uri="{FF2B5EF4-FFF2-40B4-BE49-F238E27FC236}">
                  <a16:creationId xmlns:a16="http://schemas.microsoft.com/office/drawing/2014/main" id="{B7299389-315F-4EBD-9EA9-CFA43D4140D6}"/>
                </a:ext>
              </a:extLst>
            </p:cNvPr>
            <p:cNvSpPr/>
            <p:nvPr/>
          </p:nvSpPr>
          <p:spPr>
            <a:xfrm>
              <a:off x="455" y="1423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9FF04046-2DC1-4860-A4F6-2E05F371DB18}"/>
                </a:ext>
              </a:extLst>
            </p:cNvPr>
            <p:cNvSpPr/>
            <p:nvPr/>
          </p:nvSpPr>
          <p:spPr>
            <a:xfrm flipH="1">
              <a:off x="2048523" y="-2958"/>
              <a:ext cx="893698" cy="82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D4D5C49D-D20C-4CFB-914D-FA09011D1E4B}"/>
                </a:ext>
              </a:extLst>
            </p:cNvPr>
            <p:cNvSpPr/>
            <p:nvPr/>
          </p:nvSpPr>
          <p:spPr>
            <a:xfrm rot="10800000">
              <a:off x="1980143" y="1662442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9" name="Line">
              <a:extLst>
                <a:ext uri="{FF2B5EF4-FFF2-40B4-BE49-F238E27FC236}">
                  <a16:creationId xmlns:a16="http://schemas.microsoft.com/office/drawing/2014/main" id="{0DF87369-3CE0-44A0-87F7-64D83970E88C}"/>
                </a:ext>
              </a:extLst>
            </p:cNvPr>
            <p:cNvSpPr/>
            <p:nvPr/>
          </p:nvSpPr>
          <p:spPr>
            <a:xfrm rot="10800000" flipH="1">
              <a:off x="17976" y="1678703"/>
              <a:ext cx="893697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0056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 advAuto="0"/>
      <p:bldP spid="16" grpId="1" animBg="1"/>
      <p:bldP spid="17" grpId="0" animBg="1" advAuto="0"/>
      <p:bldP spid="17" grpId="1" animBg="1"/>
      <p:bldP spid="18" grpId="0"/>
      <p:bldP spid="19" grpId="0"/>
      <p:bldP spid="20" grpId="0"/>
      <p:bldP spid="21" grpId="0"/>
      <p:bldP spid="22" grpId="0"/>
      <p:bldP spid="23" grpId="0" animBg="1" advAuto="0"/>
      <p:bldP spid="24" grpId="0" animBg="1" advAuto="0"/>
      <p:bldP spid="25" grpId="0" animBg="1" advAuto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55287-EA92-4606-BDE2-1982CF72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 As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2FF3-D4D2-4ADA-91E1-690288F14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What does this solution look like as gates?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1100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466FC-0080-403E-B5F8-8FE48A7DBE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EE7743D9-1CC9-471D-B7C4-C722D4A0D135}"/>
              </a:ext>
            </a:extLst>
          </p:cNvPr>
          <p:cNvSpPr/>
          <p:nvPr/>
        </p:nvSpPr>
        <p:spPr>
          <a:xfrm>
            <a:off x="930275" y="1541463"/>
            <a:ext cx="7213600" cy="287813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pic>
        <p:nvPicPr>
          <p:cNvPr id="12" name="droppedImage.pdf" descr="droppedImage.pdf">
            <a:extLst>
              <a:ext uri="{FF2B5EF4-FFF2-40B4-BE49-F238E27FC236}">
                <a16:creationId xmlns:a16="http://schemas.microsoft.com/office/drawing/2014/main" id="{67DEA3AD-4092-46B8-874B-23F6BB13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180" y="2218354"/>
            <a:ext cx="3416300" cy="17399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/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  <a:blipFill>
                <a:blip r:embed="rId3"/>
                <a:stretch>
                  <a:fillRect r="-15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/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/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/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/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/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/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">
            <a:extLst>
              <a:ext uri="{FF2B5EF4-FFF2-40B4-BE49-F238E27FC236}">
                <a16:creationId xmlns:a16="http://schemas.microsoft.com/office/drawing/2014/main" id="{AFD373CB-1DCB-42B7-8650-849F2114CCB8}"/>
              </a:ext>
            </a:extLst>
          </p:cNvPr>
          <p:cNvSpPr/>
          <p:nvPr/>
        </p:nvSpPr>
        <p:spPr>
          <a:xfrm>
            <a:off x="2715418" y="2108134"/>
            <a:ext cx="546100" cy="19177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713381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13" grpId="0" animBg="1" advAuto="0"/>
      <p:bldP spid="13" grpId="1" animBg="1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simple guideline:</a:t>
            </a:r>
          </a:p>
          <a:p>
            <a:pPr lvl="1"/>
            <a:r>
              <a:rPr lang="en-US" dirty="0"/>
              <a:t>Circle all the rectangular blocks of 1’s in the map, using the fewest possible number of circles</a:t>
            </a:r>
          </a:p>
          <a:p>
            <a:pPr lvl="2"/>
            <a:r>
              <a:rPr lang="en-US" dirty="0"/>
              <a:t>Each circle should be as large as possible</a:t>
            </a:r>
          </a:p>
          <a:p>
            <a:pPr lvl="1"/>
            <a:r>
              <a:rPr lang="en-US" dirty="0"/>
              <a:t>Read off the implicants that were circled</a:t>
            </a:r>
          </a:p>
          <a:p>
            <a:endParaRPr lang="en-US" dirty="0"/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A Boolean equation is minimized when it is written as a sum of the fewest number of prime implicants</a:t>
            </a:r>
          </a:p>
          <a:p>
            <a:pPr lvl="1"/>
            <a:r>
              <a:rPr lang="en-US" dirty="0"/>
              <a:t>Each circle on the K-map represents an implicant</a:t>
            </a:r>
          </a:p>
          <a:p>
            <a:pPr lvl="1"/>
            <a:r>
              <a:rPr lang="en-US" dirty="0"/>
              <a:t>The largest possible circles are prime implicants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2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934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149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/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939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1630D-D706-6A47-AF58-1C63D210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791851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91820"/>
      </p:ext>
    </p:extLst>
  </p:cSld>
  <p:clrMapOvr>
    <a:masterClrMapping/>
  </p:clrMapOvr>
  <p:transition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150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/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2678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151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/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90581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/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2189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/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598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/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/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/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/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340722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155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85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EFC90-BEE6-3941-B6A0-09ADBE96E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61836"/>
            <a:ext cx="3060700" cy="416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693A7-3841-6A43-AA28-747FAE55B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34836"/>
            <a:ext cx="2463800" cy="4292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94ECE7-489A-DB40-B9B5-BFB9A71E834C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34645074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A9F1-25BF-6F40-AD83-0555A1E4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Decoders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549A-A96D-4544-BE1F-384226278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Decoders can be combined with OR gates to build logic functions.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4831-A940-3146-BAA7-759958071F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9062F6-AED2-E040-9488-7F1B513C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98750"/>
            <a:ext cx="3924300" cy="45750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400989-51D0-4548-9D6F-B65844C8810A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417483121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Logic Simplification using 				Boolean Algebra Rules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93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Full Adder in SOP Form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164" y="3137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1828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28" y="2125698"/>
            <a:ext cx="443437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75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Are Almost Done with This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Logic gates</a:t>
            </a:r>
          </a:p>
          <a:p>
            <a:pPr marL="0" indent="0">
              <a:buNone/>
            </a:pP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Boolean algebra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218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BB22-CE8B-A146-A9F8-D7014BC23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Goal: Simplified Full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BE91E-FF42-AE4D-B16B-BC43B8F3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4904B-D92C-0948-8E0A-968E060153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54C0B-DCE6-F94C-A561-D2CF26315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5988"/>
            <a:ext cx="3035300" cy="487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C4EE4B-0606-4742-9C8A-9B65BC5AE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657926"/>
            <a:ext cx="3121820" cy="10090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F9BB9A-925A-4D44-8219-7BA74FA597A8}"/>
              </a:ext>
            </a:extLst>
          </p:cNvPr>
          <p:cNvSpPr txBox="1"/>
          <p:nvPr/>
        </p:nvSpPr>
        <p:spPr>
          <a:xfrm>
            <a:off x="3623363" y="4648200"/>
            <a:ext cx="532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How do we simplify Boolean logic?</a:t>
            </a:r>
          </a:p>
        </p:txBody>
      </p:sp>
    </p:spTree>
    <p:extLst>
      <p:ext uri="{BB962C8B-B14F-4D97-AF65-F5344CB8AC3E}">
        <p14:creationId xmlns:p14="http://schemas.microsoft.com/office/powerpoint/2010/main" val="2589662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130B8-B341-4CA9-BF48-F9633A1F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on 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19FC8-84B1-48C4-BD65-E2DC2B880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original Boolean expression (i.e., logic circuit) may not be optimal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we reduce a given Boolean expression to an equivalent expression </a:t>
            </a:r>
            <a:r>
              <a:rPr lang="en-US">
                <a:solidFill>
                  <a:srgbClr val="00B050"/>
                </a:solidFill>
              </a:rPr>
              <a:t>with fewer terms</a:t>
            </a:r>
            <a:r>
              <a:rPr lang="en-US"/>
              <a:t>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goal</a:t>
            </a:r>
            <a:r>
              <a:rPr lang="en-US"/>
              <a:t> of logic simplification: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the number of gates/inputs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implementation cost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F553-38AD-4967-8D9D-007C60E227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78877E-C0F0-44B9-820C-1454E62C5174}"/>
              </a:ext>
            </a:extLst>
          </p:cNvPr>
          <p:cNvSpPr/>
          <p:nvPr/>
        </p:nvSpPr>
        <p:spPr>
          <a:xfrm>
            <a:off x="2476500" y="1981200"/>
            <a:ext cx="41148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~A(A + B) + (B + AA)(A + ~B)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8650E9-630C-490B-BA17-409CA517BEF8}"/>
              </a:ext>
            </a:extLst>
          </p:cNvPr>
          <p:cNvSpPr/>
          <p:nvPr/>
        </p:nvSpPr>
        <p:spPr>
          <a:xfrm>
            <a:off x="3371850" y="3733800"/>
            <a:ext cx="23241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A + B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8512F-A664-42CB-AC2B-087E4838F721}"/>
              </a:ext>
            </a:extLst>
          </p:cNvPr>
          <p:cNvSpPr txBox="1"/>
          <p:nvPr/>
        </p:nvSpPr>
        <p:spPr>
          <a:xfrm>
            <a:off x="685800" y="5910997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 basis for what the automated design tools are doing today</a:t>
            </a:r>
          </a:p>
        </p:txBody>
      </p:sp>
    </p:spTree>
    <p:extLst>
      <p:ext uri="{BB962C8B-B14F-4D97-AF65-F5344CB8AC3E}">
        <p14:creationId xmlns:p14="http://schemas.microsoft.com/office/powerpoint/2010/main" val="38468557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lc="http://schemas.openxmlformats.org/drawingml/2006/lockedCanvas"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764559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Logic Simplification:</a:t>
            </a:r>
            <a:br>
              <a:rPr lang="en-US" dirty="0"/>
            </a:br>
            <a:r>
              <a:rPr lang="en-US" dirty="0"/>
              <a:t>	Karnaugh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4780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2BCFE-F290-484F-8214-B07E87B1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Karnaugh Maps are Fun…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F2D7D-092F-964D-A611-F053CDD1A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A pictorial way of minimizing circuits by visualizing opportunities for simplification</a:t>
            </a:r>
          </a:p>
          <a:p>
            <a:r>
              <a:rPr lang="en-US" dirty="0"/>
              <a:t>They are for you to </a:t>
            </a:r>
            <a:r>
              <a:rPr lang="en-US" b="1" dirty="0"/>
              <a:t>study on your own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See Backup Slides </a:t>
            </a:r>
          </a:p>
          <a:p>
            <a:r>
              <a:rPr lang="en-US" dirty="0"/>
              <a:t>Read H&amp;H Section 2.7</a:t>
            </a:r>
          </a:p>
          <a:p>
            <a:r>
              <a:rPr lang="en-US" dirty="0"/>
              <a:t>Watch videos of Lectures 5 and 6 from 2019 Digitech course:</a:t>
            </a:r>
          </a:p>
          <a:p>
            <a:pPr lvl="1"/>
            <a:r>
              <a:rPr lang="en-US" dirty="0">
                <a:hlinkClick r:id="rId2"/>
              </a:rPr>
              <a:t>https://youtu.be/0ks0PeaOUjE?list=PL5Q2soXY2Zi8J58xLKBNFQFHRO3GrXxA9&amp;t=4570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https://youtu.be/ozs18ARNG6s?list=PL5Q2soXY2Zi8J58xLKBNFQFHRO3GrXxA9&amp;t=220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20EAF-DD31-E540-AAD4-D76913F720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081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5355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Today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store information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Cross-coupled inverter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R-S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Gated D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 Flip-Flop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Register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Finite State Machines (FSM)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Moore Machine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Mealy Machine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Verilog implementations of sequential circuits (next week)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19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Combinational circuit output depends </a:t>
            </a:r>
            <a:r>
              <a:rPr lang="en-US" b="1" dirty="0">
                <a:solidFill>
                  <a:srgbClr val="C00000"/>
                </a:solidFill>
              </a:rPr>
              <a:t>only</a:t>
            </a:r>
            <a:r>
              <a:rPr lang="en-US" dirty="0"/>
              <a:t> on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input</a:t>
            </a:r>
          </a:p>
          <a:p>
            <a:r>
              <a:rPr lang="en-US" dirty="0"/>
              <a:t>We want circuits that produce output depending on </a:t>
            </a:r>
            <a:r>
              <a:rPr lang="en-US" b="1" dirty="0">
                <a:solidFill>
                  <a:srgbClr val="0070C0"/>
                </a:solidFill>
              </a:rPr>
              <a:t>current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past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input values </a:t>
            </a:r>
            <a:r>
              <a:rPr lang="mr-IN" dirty="0"/>
              <a:t>–</a:t>
            </a:r>
            <a:r>
              <a:rPr lang="en-US" dirty="0"/>
              <a:t> circuits with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memory</a:t>
            </a:r>
          </a:p>
          <a:p>
            <a:r>
              <a:rPr lang="en-US" dirty="0"/>
              <a:t>How can we design a circuit that </a:t>
            </a:r>
            <a:r>
              <a:rPr lang="en-US" b="1" dirty="0">
                <a:solidFill>
                  <a:srgbClr val="0070C0"/>
                </a:solidFill>
              </a:rPr>
              <a:t>stores information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76400" y="2895600"/>
            <a:ext cx="5867400" cy="3422650"/>
            <a:chOff x="1692000" y="1656000"/>
            <a:chExt cx="5867400" cy="453600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1692000" y="1656000"/>
              <a:ext cx="5867400" cy="4536000"/>
            </a:xfrm>
            <a:prstGeom prst="roundRect">
              <a:avLst/>
            </a:prstGeom>
            <a:solidFill>
              <a:srgbClr val="DEE9F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9110" y="1763633"/>
              <a:ext cx="4453714" cy="80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Sequential Circuit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7857" y="3410716"/>
            <a:ext cx="8052086" cy="1544401"/>
            <a:chOff x="502624" y="2189399"/>
            <a:chExt cx="8052086" cy="1544401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3250468" y="2462688"/>
              <a:ext cx="2769332" cy="1271112"/>
            </a:xfrm>
            <a:prstGeom prst="roundRect">
              <a:avLst/>
            </a:prstGeom>
            <a:solidFill>
              <a:srgbClr val="F8F0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Combinational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Circuit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12192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2192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60198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60198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 rot="16200000">
              <a:off x="192734" y="259589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inputs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601930" y="2618959"/>
              <a:ext cx="13823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outputs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59471" y="4688724"/>
            <a:ext cx="4501258" cy="1482932"/>
            <a:chOff x="2362200" y="3409951"/>
            <a:chExt cx="4501258" cy="2457449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976696" y="4114800"/>
              <a:ext cx="1357303" cy="1752600"/>
            </a:xfrm>
            <a:prstGeom prst="rect">
              <a:avLst/>
            </a:prstGeom>
            <a:solidFill>
              <a:srgbClr val="C9DFC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Storage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Element</a:t>
              </a:r>
            </a:p>
          </p:txBody>
        </p:sp>
        <p:cxnSp>
          <p:nvCxnSpPr>
            <p:cNvPr id="29" name="Elbow Connector 28"/>
            <p:cNvCxnSpPr/>
            <p:nvPr/>
          </p:nvCxnSpPr>
          <p:spPr bwMode="auto">
            <a:xfrm rot="5400000">
              <a:off x="5253733" y="3495675"/>
              <a:ext cx="1695449" cy="1524001"/>
            </a:xfrm>
            <a:prstGeom prst="bentConnector2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0" name="Elbow Connector 29"/>
            <p:cNvCxnSpPr/>
            <p:nvPr/>
          </p:nvCxnSpPr>
          <p:spPr bwMode="auto">
            <a:xfrm rot="5400000" flipH="1" flipV="1">
              <a:off x="1968134" y="3823066"/>
              <a:ext cx="1676400" cy="888268"/>
            </a:xfrm>
            <a:prstGeom prst="bentConnector3">
              <a:avLst>
                <a:gd name="adj1" fmla="val 99936"/>
              </a:avLst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362200" y="5105400"/>
              <a:ext cx="16144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019800" y="3409951"/>
              <a:ext cx="8382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62406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Capturing Data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0791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 and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Combinational Logic and Circuit Minimization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Start (and finish) Sequential Logic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Next week</a:t>
            </a:r>
          </a:p>
          <a:p>
            <a:endParaRPr lang="en-US" sz="1200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D68F-26F8-004A-BE3B-E93C72BF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Element: Cross-Coupled Inverters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02E3F-988E-4444-8217-12F647E08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690533"/>
            <a:ext cx="8610600" cy="1500717"/>
          </a:xfrm>
        </p:spPr>
        <p:txBody>
          <a:bodyPr/>
          <a:lstStyle/>
          <a:p>
            <a:r>
              <a:rPr lang="en-US" dirty="0"/>
              <a:t>Has two stable states: Q=1 or Q=0. </a:t>
            </a:r>
          </a:p>
          <a:p>
            <a:r>
              <a:rPr lang="en-US" dirty="0"/>
              <a:t>Has a third possible “metastable” state with both outputs oscillating between 0 and 1 (we will see this later)</a:t>
            </a:r>
          </a:p>
          <a:p>
            <a:r>
              <a:rPr lang="en-US" dirty="0">
                <a:solidFill>
                  <a:srgbClr val="FF0000"/>
                </a:solidFill>
              </a:rPr>
              <a:t>Not useful without a </a:t>
            </a:r>
            <a:r>
              <a:rPr lang="en-US" i="1" dirty="0">
                <a:solidFill>
                  <a:srgbClr val="FF0000"/>
                </a:solidFill>
              </a:rPr>
              <a:t>control mechanism </a:t>
            </a:r>
            <a:r>
              <a:rPr lang="en-US" dirty="0">
                <a:solidFill>
                  <a:srgbClr val="FF0000"/>
                </a:solidFill>
              </a:rPr>
              <a:t>for setting Q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9A0DD-4141-0045-B489-A334C43C2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BCD7B-E261-E24F-8080-002BEBD0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0" y="1100666"/>
            <a:ext cx="3314700" cy="3087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CBEFF-AB81-C747-A82B-D49140270D61}"/>
              </a:ext>
            </a:extLst>
          </p:cNvPr>
          <p:cNvSpPr txBox="1"/>
          <p:nvPr/>
        </p:nvSpPr>
        <p:spPr>
          <a:xfrm>
            <a:off x="228600" y="6557967"/>
            <a:ext cx="5301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Harris and Harris, Digital Design and Computer Architecture, 2</a:t>
            </a:r>
            <a:r>
              <a:rPr lang="en-US" sz="1000" baseline="30000" dirty="0"/>
              <a:t>nd</a:t>
            </a:r>
            <a:r>
              <a:rPr lang="en-US" sz="1000" dirty="0"/>
              <a:t> Ed., p.110.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9C2C4C-7DFD-3342-9664-744942CC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016" y="1585917"/>
            <a:ext cx="42545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00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5EBCD-A052-0B41-A476-1D29DB42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Realistic Storage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9BFDD-0FEC-1B4D-8EEA-2AAD323C9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Have a control mechanism for setting Q</a:t>
            </a:r>
          </a:p>
          <a:p>
            <a:pPr lvl="1"/>
            <a:r>
              <a:rPr lang="en-US" dirty="0"/>
              <a:t>We will see the R-S latch soon</a:t>
            </a:r>
          </a:p>
          <a:p>
            <a:pPr lvl="1"/>
            <a:r>
              <a:rPr lang="en-US" dirty="0"/>
              <a:t>Let’s look at an SRAM (static random access memory) cell first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We will get back to SRAM (and DRAM)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816C-2ADE-B04E-990F-AFA803F50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DF240A95-1A88-7847-AA08-C148830436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4052557"/>
              </p:ext>
            </p:extLst>
          </p:nvPr>
        </p:nvGraphicFramePr>
        <p:xfrm>
          <a:off x="234837" y="1978985"/>
          <a:ext cx="7260395" cy="292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84" name="VISIO" r:id="rId5" imgW="2129028" imgH="972312" progId="Visio.Drawing.6">
                  <p:embed/>
                </p:oleObj>
              </mc:Choice>
              <mc:Fallback>
                <p:oleObj name="VISIO" r:id="rId5" imgW="2129028" imgH="972312" progId="Visio.Drawing.6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37" y="1978985"/>
                        <a:ext cx="7260395" cy="292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>
            <a:extLst>
              <a:ext uri="{FF2B5EF4-FFF2-40B4-BE49-F238E27FC236}">
                <a16:creationId xmlns:a16="http://schemas.microsoft.com/office/drawing/2014/main" id="{A9D043D2-9072-5A4E-95AD-480D7B3F16E4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29468" y="5213741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SRAM cell</a:t>
            </a:r>
          </a:p>
        </p:txBody>
      </p:sp>
    </p:spTree>
    <p:extLst>
      <p:ext uri="{BB962C8B-B14F-4D97-AF65-F5344CB8AC3E}">
        <p14:creationId xmlns:p14="http://schemas.microsoft.com/office/powerpoint/2010/main" val="274108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The Big Picture: Storage Elements</a:t>
            </a:r>
            <a:endParaRPr lang="en-GB" dirty="0"/>
          </a:p>
        </p:txBody>
      </p:sp>
      <p:sp>
        <p:nvSpPr>
          <p:cNvPr id="40965" name="Content Placeholder 17"/>
          <p:cNvSpPr>
            <a:spLocks noGrp="1"/>
          </p:cNvSpPr>
          <p:nvPr>
            <p:ph idx="1"/>
          </p:nvPr>
        </p:nvSpPr>
        <p:spPr>
          <a:xfrm>
            <a:off x="396875" y="1066800"/>
            <a:ext cx="7762386" cy="5457095"/>
          </a:xfrm>
        </p:spPr>
        <p:txBody>
          <a:bodyPr/>
          <a:lstStyle/>
          <a:p>
            <a:r>
              <a:rPr lang="en-US" sz="2215" dirty="0"/>
              <a:t>Latches and Flip-Flops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Very fast, parallel access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Very expensive</a:t>
            </a:r>
            <a:r>
              <a:rPr lang="en-US" sz="1846" dirty="0">
                <a:solidFill>
                  <a:schemeClr val="accent2"/>
                </a:solidFill>
              </a:rPr>
              <a:t> </a:t>
            </a:r>
            <a:r>
              <a:rPr lang="en-US" sz="1846" dirty="0"/>
              <a:t>(one bit costs tens of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Static RAM (SRAM)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Relatively fast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only one data word at a time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Expensive</a:t>
            </a:r>
            <a:r>
              <a:rPr lang="en-US" sz="1846" dirty="0">
                <a:solidFill>
                  <a:srgbClr val="008000"/>
                </a:solidFill>
              </a:rPr>
              <a:t> </a:t>
            </a:r>
            <a:r>
              <a:rPr lang="en-US" sz="1846" dirty="0"/>
              <a:t>(one bit costs 6+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Dynamic RAM (DRAM)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one data word at a time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reading destroys content </a:t>
            </a:r>
            <a:r>
              <a:rPr lang="en-US" sz="1846" dirty="0"/>
              <a:t>(refresh), </a:t>
            </a:r>
            <a:r>
              <a:rPr lang="en-US" sz="1846" dirty="0">
                <a:solidFill>
                  <a:srgbClr val="CC0000"/>
                </a:solidFill>
              </a:rPr>
              <a:t>needs special process for manufacturing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Cheap</a:t>
            </a:r>
            <a:r>
              <a:rPr lang="en-US" sz="1846" dirty="0"/>
              <a:t> (one bit costs only one transistor plus one capacitor)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Other storage technology (flash memory, hard disk, tape)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Much 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access takes a long time</a:t>
            </a:r>
            <a:r>
              <a:rPr lang="en-US" sz="1846" dirty="0"/>
              <a:t>, </a:t>
            </a:r>
            <a:r>
              <a:rPr lang="en-US" sz="1846" dirty="0">
                <a:solidFill>
                  <a:schemeClr val="accent6"/>
                </a:solidFill>
              </a:rPr>
              <a:t>non-volatile</a:t>
            </a:r>
          </a:p>
          <a:p>
            <a:pPr lvl="1"/>
            <a:r>
              <a:rPr lang="en-US" sz="1846" dirty="0">
                <a:solidFill>
                  <a:schemeClr val="accent6"/>
                </a:solidFill>
              </a:rPr>
              <a:t>Very cheap </a:t>
            </a:r>
            <a:endParaRPr lang="en-US" sz="1846" dirty="0"/>
          </a:p>
        </p:txBody>
      </p:sp>
    </p:spTree>
    <p:extLst>
      <p:ext uri="{BB962C8B-B14F-4D97-AF65-F5344CB8AC3E}">
        <p14:creationId xmlns:p14="http://schemas.microsoft.com/office/powerpoint/2010/main" val="2137066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Storage Element: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The R-S Latch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303635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R-S (Reset-Set)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Cross-coupled </a:t>
            </a:r>
            <a:r>
              <a:rPr lang="en-US" b="1" dirty="0">
                <a:solidFill>
                  <a:srgbClr val="0070C0"/>
                </a:solidFill>
              </a:rPr>
              <a:t>NAND gates</a:t>
            </a:r>
            <a:endParaRPr lang="en-US" dirty="0"/>
          </a:p>
          <a:p>
            <a:pPr lvl="1"/>
            <a:r>
              <a:rPr lang="en-US" dirty="0"/>
              <a:t>Data is stored at </a:t>
            </a:r>
            <a:r>
              <a:rPr lang="en-US" b="1" dirty="0"/>
              <a:t>Q</a:t>
            </a:r>
            <a:r>
              <a:rPr lang="en-US" dirty="0"/>
              <a:t> (inverse at </a:t>
            </a:r>
            <a:r>
              <a:rPr lang="en-US" b="1" dirty="0"/>
              <a:t>Q’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 </a:t>
            </a:r>
            <a:r>
              <a:rPr lang="en-US" dirty="0"/>
              <a:t>and </a:t>
            </a:r>
            <a:r>
              <a:rPr lang="en-US" b="1" dirty="0"/>
              <a:t>R</a:t>
            </a:r>
            <a:r>
              <a:rPr lang="en-US" dirty="0"/>
              <a:t> are control inputs </a:t>
            </a:r>
          </a:p>
          <a:p>
            <a:pPr lvl="2"/>
            <a:r>
              <a:rPr lang="en-US" dirty="0"/>
              <a:t>In </a:t>
            </a:r>
            <a:r>
              <a:rPr lang="en-US" i="1" dirty="0"/>
              <a:t>quiescent </a:t>
            </a:r>
            <a:r>
              <a:rPr lang="en-US" dirty="0"/>
              <a:t>(</a:t>
            </a:r>
            <a:r>
              <a:rPr lang="en-US" i="1" dirty="0"/>
              <a:t>idle</a:t>
            </a:r>
            <a:r>
              <a:rPr lang="en-US" dirty="0"/>
              <a:t>) </a:t>
            </a:r>
            <a:r>
              <a:rPr lang="en-US" i="1" dirty="0"/>
              <a:t>state, </a:t>
            </a:r>
            <a:r>
              <a:rPr lang="en-US" b="1" dirty="0"/>
              <a:t>both S and R are held at 1</a:t>
            </a:r>
            <a:endParaRPr lang="en-US" dirty="0"/>
          </a:p>
          <a:p>
            <a:pPr lvl="2"/>
            <a:r>
              <a:rPr lang="en-US" b="1" dirty="0"/>
              <a:t>S (set):</a:t>
            </a:r>
            <a:r>
              <a:rPr lang="en-US" dirty="0"/>
              <a:t> drive </a:t>
            </a:r>
            <a:r>
              <a:rPr lang="en-US" b="1" dirty="0"/>
              <a:t>S </a:t>
            </a:r>
            <a:r>
              <a:rPr lang="en-US" dirty="0"/>
              <a:t>to 0 (keeping </a:t>
            </a:r>
            <a:r>
              <a:rPr lang="en-US" b="1" dirty="0"/>
              <a:t>R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1</a:t>
            </a:r>
          </a:p>
          <a:p>
            <a:pPr lvl="2"/>
            <a:r>
              <a:rPr lang="en-US" b="1" dirty="0"/>
              <a:t>R (reset):</a:t>
            </a:r>
            <a:r>
              <a:rPr lang="en-US" dirty="0"/>
              <a:t> drive </a:t>
            </a:r>
            <a:r>
              <a:rPr lang="en-US" b="1" dirty="0"/>
              <a:t>R </a:t>
            </a:r>
            <a:r>
              <a:rPr lang="en-US" dirty="0"/>
              <a:t>to 0 (keeping </a:t>
            </a:r>
            <a:r>
              <a:rPr lang="en-US" b="1" dirty="0"/>
              <a:t>S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0</a:t>
            </a:r>
          </a:p>
          <a:p>
            <a:r>
              <a:rPr lang="en-US" b="1" dirty="0"/>
              <a:t>S </a:t>
            </a:r>
            <a:r>
              <a:rPr lang="en-US" dirty="0"/>
              <a:t>and</a:t>
            </a:r>
            <a:r>
              <a:rPr lang="en-US" b="1" dirty="0"/>
              <a:t> R </a:t>
            </a:r>
            <a:r>
              <a:rPr lang="en-US" dirty="0"/>
              <a:t>should never </a:t>
            </a:r>
            <a:r>
              <a:rPr lang="en-US" b="1" dirty="0"/>
              <a:t>both</a:t>
            </a:r>
            <a:r>
              <a:rPr lang="en-US" dirty="0"/>
              <a:t> be 0 at the same time</a:t>
            </a:r>
            <a:endParaRPr lang="en-US" b="1" dirty="0"/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396425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42807"/>
              </p:ext>
            </p:extLst>
          </p:nvPr>
        </p:nvGraphicFramePr>
        <p:xfrm>
          <a:off x="5773108" y="408159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352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8044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R=S=0?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728142"/>
            <a:ext cx="8610600" cy="2463108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</a:t>
            </a:r>
            <a:r>
              <a:rPr lang="en-US" b="1" dirty="0"/>
              <a:t> R=S=0, 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will both settle to 1, which </a:t>
            </a:r>
            <a:r>
              <a:rPr lang="en-US" b="1" dirty="0">
                <a:solidFill>
                  <a:srgbClr val="C00000"/>
                </a:solidFill>
              </a:rPr>
              <a:t>breaks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our invariant that </a:t>
            </a:r>
            <a:r>
              <a:rPr lang="en-US" b="1" dirty="0"/>
              <a:t>Q</a:t>
            </a:r>
            <a:r>
              <a:rPr lang="en-US" dirty="0"/>
              <a:t> = !</a:t>
            </a:r>
            <a:r>
              <a:rPr lang="en-US" b="1" dirty="0"/>
              <a:t>Q’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transition back to 1 at the same time, </a:t>
            </a:r>
            <a:r>
              <a:rPr lang="en-US" b="1" dirty="0"/>
              <a:t>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begin to oscillate between 1 and 0 because their final values depend on each other (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/>
              <a:t>)</a:t>
            </a:r>
          </a:p>
          <a:p>
            <a:pPr marL="784225" lvl="1" indent="-457200">
              <a:buSzPct val="80000"/>
            </a:pPr>
            <a:r>
              <a:rPr lang="en-US" dirty="0"/>
              <a:t>This eventually settles depending on </a:t>
            </a:r>
            <a:r>
              <a:rPr lang="en-US" b="1" dirty="0">
                <a:solidFill>
                  <a:srgbClr val="7030A0"/>
                </a:solidFill>
              </a:rPr>
              <a:t>variation in the circuits </a:t>
            </a:r>
            <a:r>
              <a:rPr lang="en-US" dirty="0"/>
              <a:t>(more 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to come in </a:t>
            </a:r>
            <a:r>
              <a:rPr lang="en-US" b="1" dirty="0"/>
              <a:t>Lecture 8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107500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26343"/>
              </p:ext>
            </p:extLst>
          </p:nvPr>
        </p:nvGraphicFramePr>
        <p:xfrm>
          <a:off x="5773108" y="119234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066800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78044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7644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76400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07054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2" grpId="0"/>
      <p:bldP spid="3" grpId="0" uiExpand="1" build="p"/>
      <p:bldP spid="37" grpId="0"/>
      <p:bldP spid="43" grpId="0"/>
      <p:bldP spid="43" grpId="1"/>
      <p:bldP spid="44" grpId="0"/>
      <p:bldP spid="44" grpId="1"/>
      <p:bldP spid="45" grpId="0"/>
      <p:bldP spid="45" grpId="1"/>
      <p:bldP spid="46" grpId="0"/>
      <p:bldP spid="4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880022" y="2833816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129754" y="3027658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129754" y="4542949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Delay 9"/>
          <p:cNvSpPr/>
          <p:nvPr/>
        </p:nvSpPr>
        <p:spPr bwMode="auto">
          <a:xfrm>
            <a:off x="5520154" y="2624887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Delay 10"/>
          <p:cNvSpPr/>
          <p:nvPr/>
        </p:nvSpPr>
        <p:spPr bwMode="auto">
          <a:xfrm>
            <a:off x="5520154" y="4140178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910554" y="4344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910554" y="3201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910554" y="3201831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910554" y="4116232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4910554" y="3430430"/>
            <a:ext cx="2514600" cy="68580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4910554" y="3454376"/>
            <a:ext cx="2514600" cy="6618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425154" y="4116231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425154" y="3022832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7374354" y="2973231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376500" y="4496535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132929" y="2973231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135075" y="4496535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5554" y="24870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73408" y="47244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72754" y="4554617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72754" y="259172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886200" y="4720931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3733800" y="2803161"/>
            <a:ext cx="793230" cy="19787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96368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  <a:p>
            <a:pPr lvl="1"/>
            <a:r>
              <a:rPr lang="en-US" dirty="0"/>
              <a:t>Add two more NAND gates!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Q </a:t>
            </a:r>
            <a:r>
              <a:rPr lang="en-US" dirty="0"/>
              <a:t>takes the value of </a:t>
            </a:r>
            <a:r>
              <a:rPr lang="en-US" b="1" dirty="0"/>
              <a:t>D</a:t>
            </a:r>
            <a:r>
              <a:rPr lang="en-US" dirty="0"/>
              <a:t>, when </a:t>
            </a:r>
            <a:r>
              <a:rPr lang="en-US" b="1" dirty="0">
                <a:solidFill>
                  <a:srgbClr val="7030A0"/>
                </a:solidFill>
              </a:rPr>
              <a:t>write enable (WE) </a:t>
            </a:r>
            <a:r>
              <a:rPr lang="en-US" dirty="0"/>
              <a:t>is set to 1 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can never be 0 at the same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2438400"/>
            <a:ext cx="7425154" cy="2685534"/>
            <a:chOff x="533400" y="2438400"/>
            <a:chExt cx="74251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Delay 9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Delay 10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75554" y="2487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3408" y="47244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2754" y="4554617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2591729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0" name="Delay 29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Oval 46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7583" y="3409518"/>
              <a:ext cx="867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33400" y="24500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241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828800"/>
            <a:ext cx="6564086" cy="2193231"/>
            <a:chOff x="533400" y="2397015"/>
            <a:chExt cx="7425154" cy="2798669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5554" y="2397015"/>
              <a:ext cx="35395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3408" y="4724399"/>
              <a:ext cx="37027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4554616"/>
              <a:ext cx="44824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72754" y="2591729"/>
              <a:ext cx="393845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7583" y="3409519"/>
              <a:ext cx="981348" cy="824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533400" y="2450068"/>
              <a:ext cx="386592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  <p:graphicFrame>
        <p:nvGraphicFramePr>
          <p:cNvPr id="45" name="Table 44"/>
          <p:cNvGraphicFramePr>
            <a:graphicFrameLocks noGrp="1"/>
          </p:cNvGraphicFramePr>
          <p:nvPr/>
        </p:nvGraphicFramePr>
        <p:xfrm>
          <a:off x="5773108" y="4038601"/>
          <a:ext cx="2832729" cy="2209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WE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45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April 1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94341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8154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 rot="5400000">
            <a:off x="427875" y="3975723"/>
            <a:ext cx="2618810" cy="1066800"/>
            <a:chOff x="838200" y="2438400"/>
            <a:chExt cx="7120354" cy="2685534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2009322" y="28476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058" y="580218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grpSp>
        <p:nvGrpSpPr>
          <p:cNvPr id="50" name="Group 49"/>
          <p:cNvGrpSpPr/>
          <p:nvPr/>
        </p:nvGrpSpPr>
        <p:grpSpPr>
          <a:xfrm rot="5400000">
            <a:off x="1596549" y="3975723"/>
            <a:ext cx="2618810" cy="1066800"/>
            <a:chOff x="838200" y="2438400"/>
            <a:chExt cx="7120354" cy="2685534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Delay 55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Delay 56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Oval 65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9" name="Delay 68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0" name="Delay 69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Oval 75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TextBox 80"/>
          <p:cNvSpPr txBox="1"/>
          <p:nvPr/>
        </p:nvSpPr>
        <p:spPr>
          <a:xfrm>
            <a:off x="317799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1973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3" name="Group 82"/>
          <p:cNvGrpSpPr/>
          <p:nvPr/>
        </p:nvGrpSpPr>
        <p:grpSpPr>
          <a:xfrm rot="5400000">
            <a:off x="2713875" y="3975723"/>
            <a:ext cx="2618810" cy="1066800"/>
            <a:chOff x="838200" y="2438400"/>
            <a:chExt cx="7120354" cy="2685534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Delay 88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0" name="Delay 89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9" name="Oval 98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2" name="Delay 101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3" name="Delay 102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Oval 108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4" name="TextBox 113"/>
          <p:cNvSpPr txBox="1"/>
          <p:nvPr/>
        </p:nvSpPr>
        <p:spPr>
          <a:xfrm>
            <a:off x="436672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846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49" name="Group 148"/>
          <p:cNvGrpSpPr/>
          <p:nvPr/>
        </p:nvGrpSpPr>
        <p:grpSpPr>
          <a:xfrm rot="5400000">
            <a:off x="3912317" y="3975723"/>
            <a:ext cx="2618810" cy="1066800"/>
            <a:chOff x="838200" y="2438400"/>
            <a:chExt cx="7120354" cy="2685534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5" name="Delay 154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56" name="Delay 155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7" name="Straight Connector 156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Oval 164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Delay 167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Delay 168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2" name="Straight Connector 171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5" name="Oval 174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0" name="TextBox 179"/>
          <p:cNvSpPr txBox="1"/>
          <p:nvPr/>
        </p:nvSpPr>
        <p:spPr>
          <a:xfrm>
            <a:off x="5493764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335500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2176008" y="2851292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2042080" y="579550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92589" y="3524566"/>
            <a:ext cx="952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Write Enable</a:t>
            </a: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1756096" y="3834743"/>
            <a:ext cx="3490304" cy="388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Straight Connector 187"/>
          <p:cNvCxnSpPr/>
          <p:nvPr/>
        </p:nvCxnSpPr>
        <p:spPr bwMode="auto">
          <a:xfrm flipV="1">
            <a:off x="994010" y="3837474"/>
            <a:ext cx="762085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1" name="TextBox 190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0260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14" grpId="0"/>
      <p:bldP spid="115" grpId="0"/>
      <p:bldP spid="180" grpId="0"/>
      <p:bldP spid="181" grpId="0"/>
      <p:bldP spid="182" grpId="0"/>
      <p:bldP spid="18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297539" y="2738735"/>
            <a:ext cx="5510733" cy="3509665"/>
            <a:chOff x="297539" y="2738735"/>
            <a:chExt cx="5510733" cy="3509665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429000" y="3272135"/>
              <a:ext cx="0" cy="2590800"/>
            </a:xfrm>
            <a:prstGeom prst="line">
              <a:avLst/>
            </a:prstGeom>
            <a:solidFill>
              <a:srgbClr val="C0C0C0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914400" y="4495800"/>
              <a:ext cx="12954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" name="Rectangle 2"/>
            <p:cNvSpPr/>
            <p:nvPr/>
          </p:nvSpPr>
          <p:spPr bwMode="auto">
            <a:xfrm>
              <a:off x="1295400" y="3886200"/>
              <a:ext cx="4512872" cy="137160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Register x (Rx)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09644" y="2738735"/>
              <a:ext cx="689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096610" y="5786735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97539" y="4264967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200400" y="34290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3200400" y="54102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TextBox 189"/>
            <p:cNvSpPr txBox="1"/>
            <p:nvPr/>
          </p:nvSpPr>
          <p:spPr>
            <a:xfrm>
              <a:off x="3563836" y="326767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537603" y="525780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</p:spTree>
    <p:extLst>
      <p:ext uri="{BB962C8B-B14F-4D97-AF65-F5344CB8AC3E}">
        <p14:creationId xmlns:p14="http://schemas.microsoft.com/office/powerpoint/2010/main" val="6675845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91136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Memory</a:t>
            </a:r>
            <a:r>
              <a:rPr lang="en-US" dirty="0">
                <a:ea typeface="Cambria" charset="0"/>
                <a:cs typeface="Cambria" charset="0"/>
              </a:rPr>
              <a:t> is comprised of locations that can be written to or read from. An example memory array with 4 locations:</a:t>
            </a:r>
            <a:endParaRPr lang="en-US" b="1" dirty="0">
              <a:solidFill>
                <a:srgbClr val="7030A0"/>
              </a:solidFill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9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Every unique location in memory is indexed with a unique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address. </a:t>
            </a:r>
            <a:r>
              <a:rPr lang="en-US" dirty="0">
                <a:ea typeface="Cambria" charset="0"/>
                <a:cs typeface="Cambria" charset="0"/>
              </a:rPr>
              <a:t>4 locations require 2 address bits (log[#locations]).</a:t>
            </a:r>
          </a:p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Addressability: </a:t>
            </a:r>
            <a:r>
              <a:rPr lang="en-US" dirty="0">
                <a:ea typeface="Cambria" charset="0"/>
                <a:cs typeface="Cambria" charset="0"/>
              </a:rPr>
              <a:t>the number of bits of information stored in each location. This example: addressability is 8 bits.</a:t>
            </a:r>
          </a:p>
          <a:p>
            <a:r>
              <a:rPr lang="en-US" dirty="0">
                <a:ea typeface="Cambria" charset="0"/>
                <a:cs typeface="Cambria" charset="0"/>
              </a:rPr>
              <a:t>The entire set of unique locations in memory is referred to as 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 space.</a:t>
            </a:r>
            <a:endParaRPr lang="en-US" b="1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Typical memory is </a:t>
            </a:r>
            <a:r>
              <a:rPr lang="en-US" b="1" dirty="0">
                <a:ea typeface="Cambria" charset="0"/>
                <a:cs typeface="Cambria" charset="0"/>
              </a:rPr>
              <a:t>MUCH</a:t>
            </a:r>
            <a:r>
              <a:rPr lang="en-US" dirty="0">
                <a:ea typeface="Cambria" charset="0"/>
                <a:cs typeface="Cambria" charset="0"/>
              </a:rPr>
              <a:t> larger (billions of locations)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9600" y="1950023"/>
            <a:ext cx="78486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 bwMode="auto">
          <a:xfrm>
            <a:off x="4533900" y="1950023"/>
            <a:ext cx="0" cy="11430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 bwMode="auto">
          <a:xfrm>
            <a:off x="609600" y="2521523"/>
            <a:ext cx="7848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20486" y="200494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(00):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929" y="2585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(10):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44786" y="200494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(01):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44786" y="258559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(11):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9786" y="202782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45229" y="2600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0010  0010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64086" y="20291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64086" y="25855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1100  1001</a:t>
            </a:r>
          </a:p>
        </p:txBody>
      </p:sp>
    </p:spTree>
    <p:extLst>
      <p:ext uri="{BB962C8B-B14F-4D97-AF65-F5344CB8AC3E}">
        <p14:creationId xmlns:p14="http://schemas.microsoft.com/office/powerpoint/2010/main" val="2201276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4" name="Rectangle 463"/>
          <p:cNvSpPr/>
          <p:nvPr/>
        </p:nvSpPr>
        <p:spPr bwMode="auto">
          <a:xfrm>
            <a:off x="3094798" y="2310718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4800" y="997803"/>
            <a:ext cx="8816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Let’s implement a simple memory array with: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3-bit addressability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&amp;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address space size of 2 (total of 6 bits)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69061" y="1841242"/>
            <a:ext cx="4639464" cy="1537632"/>
            <a:chOff x="2169061" y="1841242"/>
            <a:chExt cx="4639464" cy="1537632"/>
          </a:xfrm>
        </p:grpSpPr>
        <p:cxnSp>
          <p:nvCxnSpPr>
            <p:cNvPr id="465" name="Straight Connector 464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Straight Connector 465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Straight Connector 46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Straight Connector 47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2" name="Delay 47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5" name="Delay 484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86" name="Straight Connector 485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0" name="Straight Connector 489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1" name="Straight Connector 490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2" name="Straight Connector 491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3" name="Straight Connector 492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5" name="Straight Connector 494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6" name="Straight Connector 495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7" name="Straight Connector 496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8" name="Oval 497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9" name="Oval 498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1" name="Delay 500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2" name="Delay 501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3" name="Oval 502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4" name="Oval 503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5" name="Straight Connector 504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6" name="Straight Connector 505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7" name="Straight Connector 506"/>
            <p:cNvCxnSpPr>
              <a:stCxn id="524" idx="2"/>
            </p:cNvCxnSpPr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8" name="Oval 507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9" name="Oval 508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22" name="Straight Connector 521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3" name="Straight Connector 522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4" name="Straight Connector 523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5" name="Straight Connector 524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242872" y="2726861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4043891" y="1841242"/>
              <a:ext cx="9028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1 Bit</a:t>
              </a:r>
            </a:p>
          </p:txBody>
        </p:sp>
      </p:grpSp>
      <p:sp>
        <p:nvSpPr>
          <p:cNvPr id="565" name="Rectangle 564"/>
          <p:cNvSpPr/>
          <p:nvPr/>
        </p:nvSpPr>
        <p:spPr bwMode="auto">
          <a:xfrm>
            <a:off x="1639225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2" name="Rectangle 571"/>
          <p:cNvSpPr/>
          <p:nvPr/>
        </p:nvSpPr>
        <p:spPr bwMode="auto">
          <a:xfrm>
            <a:off x="3561751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3" name="Rectangle 572"/>
          <p:cNvSpPr/>
          <p:nvPr/>
        </p:nvSpPr>
        <p:spPr bwMode="auto">
          <a:xfrm>
            <a:off x="5480588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76" name="Rectangle 575"/>
          <p:cNvSpPr/>
          <p:nvPr/>
        </p:nvSpPr>
        <p:spPr bwMode="auto">
          <a:xfrm>
            <a:off x="1636922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7" name="Rectangle 576"/>
          <p:cNvSpPr/>
          <p:nvPr/>
        </p:nvSpPr>
        <p:spPr bwMode="auto">
          <a:xfrm>
            <a:off x="3559448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9" name="Rectangle 578"/>
          <p:cNvSpPr/>
          <p:nvPr/>
        </p:nvSpPr>
        <p:spPr bwMode="auto">
          <a:xfrm>
            <a:off x="5478285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75772" y="4769761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(0)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275772" y="5660338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3023188" y="4139442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6-Bit Memory Array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518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" grpId="0" animBg="1"/>
      <p:bldP spid="45" grpId="0" build="p"/>
      <p:bldP spid="565" grpId="0" animBg="1"/>
      <p:bldP spid="572" grpId="0" animBg="1"/>
      <p:bldP spid="573" grpId="0" animBg="1"/>
      <p:bldP spid="576" grpId="0" animBg="1"/>
      <p:bldP spid="577" grpId="0" animBg="1"/>
      <p:bldP spid="579" grpId="0" animBg="1"/>
      <p:bldP spid="580" grpId="0"/>
      <p:bldP spid="582" grpId="0"/>
      <p:bldP spid="58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2429020" y="4108047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833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88" grpId="0" animBg="1"/>
      <p:bldP spid="149" grpId="0" animBg="1"/>
      <p:bldP spid="181" grpId="0" animBg="1"/>
      <p:bldP spid="182" grpId="0" animBg="1"/>
      <p:bldP spid="183" grpId="0" animBg="1"/>
      <p:bldP spid="18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69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84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 bwMode="auto">
          <a:xfrm>
            <a:off x="3500661" y="2975479"/>
            <a:ext cx="903914" cy="190561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 bwMode="auto">
          <a:xfrm flipH="1">
            <a:off x="3378675" y="4881093"/>
            <a:ext cx="573943" cy="59968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2657259" y="5480780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3936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April 1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728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53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181" grpId="0" animBg="1"/>
      <p:bldP spid="182" grpId="0" animBg="1"/>
      <p:bldP spid="183" grpId="0" animBg="1"/>
      <p:bldP spid="184" grpId="0" animBg="1"/>
      <p:bldP spid="8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04800" y="997803"/>
            <a:ext cx="7289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Input is indicated with D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36474" y="1900959"/>
            <a:ext cx="7964281" cy="2620735"/>
            <a:chOff x="136474" y="1900959"/>
            <a:chExt cx="7964281" cy="2620735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648032" cy="36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634134" cy="347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194664" cy="125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217760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2292875" y="39229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2292875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682001" y="392057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455355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4692202" y="29379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843675" y="31672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 bwMode="auto">
            <a:xfrm>
              <a:off x="6961700" y="39274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 bwMode="auto">
            <a:xfrm>
              <a:off x="6851125" y="41629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" name="Oval 173"/>
            <p:cNvSpPr/>
            <p:nvPr/>
          </p:nvSpPr>
          <p:spPr bwMode="auto">
            <a:xfrm>
              <a:off x="6961700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5" name="Oval 174"/>
            <p:cNvSpPr/>
            <p:nvPr/>
          </p:nvSpPr>
          <p:spPr bwMode="auto">
            <a:xfrm>
              <a:off x="4558250" y="41560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07137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474" y="1900959"/>
            <a:ext cx="9051322" cy="3410903"/>
            <a:chOff x="136474" y="1900959"/>
            <a:chExt cx="9051322" cy="3410903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7090093" cy="992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7076841" cy="35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7" name="TextBox 486"/>
            <p:cNvSpPr txBox="1"/>
            <p:nvPr/>
          </p:nvSpPr>
          <p:spPr>
            <a:xfrm>
              <a:off x="3860746" y="4942530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D[2]</a:t>
              </a: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6270200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D[1]</a:t>
              </a: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8543068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D[0]</a:t>
              </a: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41" name="Straight Connector 540"/>
            <p:cNvCxnSpPr/>
            <p:nvPr/>
          </p:nvCxnSpPr>
          <p:spPr bwMode="auto">
            <a:xfrm flipV="1">
              <a:off x="2493462" y="4241960"/>
              <a:ext cx="1338927" cy="164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2" name="Straight Connector 541"/>
            <p:cNvCxnSpPr/>
            <p:nvPr/>
          </p:nvCxnSpPr>
          <p:spPr bwMode="auto">
            <a:xfrm>
              <a:off x="3516832" y="415865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3" name="Delay 542"/>
            <p:cNvSpPr/>
            <p:nvPr/>
          </p:nvSpPr>
          <p:spPr bwMode="auto">
            <a:xfrm>
              <a:off x="3639625" y="410249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4" name="Straight Connector 543"/>
            <p:cNvCxnSpPr/>
            <p:nvPr/>
          </p:nvCxnSpPr>
          <p:spPr bwMode="auto">
            <a:xfrm>
              <a:off x="3520550" y="376972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5" name="Straight Connector 544"/>
            <p:cNvCxnSpPr/>
            <p:nvPr/>
          </p:nvCxnSpPr>
          <p:spPr bwMode="auto">
            <a:xfrm>
              <a:off x="4881586" y="423296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6" name="Straight Connector 545"/>
            <p:cNvCxnSpPr/>
            <p:nvPr/>
          </p:nvCxnSpPr>
          <p:spPr bwMode="auto">
            <a:xfrm>
              <a:off x="5923538" y="415286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7" name="Delay 546"/>
            <p:cNvSpPr/>
            <p:nvPr/>
          </p:nvSpPr>
          <p:spPr bwMode="auto">
            <a:xfrm>
              <a:off x="6046331" y="409670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8" name="Straight Connector 547"/>
            <p:cNvCxnSpPr/>
            <p:nvPr/>
          </p:nvCxnSpPr>
          <p:spPr bwMode="auto">
            <a:xfrm>
              <a:off x="5927256" y="376392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9" name="Straight Connector 548"/>
            <p:cNvCxnSpPr/>
            <p:nvPr/>
          </p:nvCxnSpPr>
          <p:spPr bwMode="auto">
            <a:xfrm>
              <a:off x="7220549" y="423616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0" name="Straight Connector 549"/>
            <p:cNvCxnSpPr/>
            <p:nvPr/>
          </p:nvCxnSpPr>
          <p:spPr bwMode="auto">
            <a:xfrm>
              <a:off x="8190666" y="415621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1" name="Delay 550"/>
            <p:cNvSpPr/>
            <p:nvPr/>
          </p:nvSpPr>
          <p:spPr bwMode="auto">
            <a:xfrm>
              <a:off x="8313459" y="410005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2" name="Straight Connector 551"/>
            <p:cNvCxnSpPr/>
            <p:nvPr/>
          </p:nvCxnSpPr>
          <p:spPr bwMode="auto">
            <a:xfrm>
              <a:off x="8194384" y="376728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713528" cy="42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4" name="Straight Connector 553"/>
            <p:cNvCxnSpPr/>
            <p:nvPr/>
          </p:nvCxnSpPr>
          <p:spPr bwMode="auto">
            <a:xfrm>
              <a:off x="3526056" y="317799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5" name="Delay 554"/>
            <p:cNvSpPr/>
            <p:nvPr/>
          </p:nvSpPr>
          <p:spPr bwMode="auto">
            <a:xfrm>
              <a:off x="3648849" y="312183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6" name="Straight Connector 555"/>
            <p:cNvCxnSpPr/>
            <p:nvPr/>
          </p:nvCxnSpPr>
          <p:spPr bwMode="auto">
            <a:xfrm>
              <a:off x="3529774" y="278906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7" name="Straight Connector 556"/>
            <p:cNvCxnSpPr/>
            <p:nvPr/>
          </p:nvCxnSpPr>
          <p:spPr bwMode="auto">
            <a:xfrm>
              <a:off x="4890810" y="325230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8" name="Straight Connector 557"/>
            <p:cNvCxnSpPr/>
            <p:nvPr/>
          </p:nvCxnSpPr>
          <p:spPr bwMode="auto">
            <a:xfrm>
              <a:off x="5932762" y="317220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9" name="Delay 558"/>
            <p:cNvSpPr/>
            <p:nvPr/>
          </p:nvSpPr>
          <p:spPr bwMode="auto">
            <a:xfrm>
              <a:off x="6055555" y="311604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0" name="Straight Connector 559"/>
            <p:cNvCxnSpPr/>
            <p:nvPr/>
          </p:nvCxnSpPr>
          <p:spPr bwMode="auto">
            <a:xfrm>
              <a:off x="5936480" y="278326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1" name="Straight Connector 560"/>
            <p:cNvCxnSpPr/>
            <p:nvPr/>
          </p:nvCxnSpPr>
          <p:spPr bwMode="auto">
            <a:xfrm>
              <a:off x="7229773" y="325550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2" name="Straight Connector 561"/>
            <p:cNvCxnSpPr/>
            <p:nvPr/>
          </p:nvCxnSpPr>
          <p:spPr bwMode="auto">
            <a:xfrm>
              <a:off x="8199890" y="317555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3" name="Delay 562"/>
            <p:cNvSpPr/>
            <p:nvPr/>
          </p:nvSpPr>
          <p:spPr bwMode="auto">
            <a:xfrm>
              <a:off x="8322683" y="311939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4" name="Straight Connector 563"/>
            <p:cNvCxnSpPr/>
            <p:nvPr/>
          </p:nvCxnSpPr>
          <p:spPr bwMode="auto">
            <a:xfrm>
              <a:off x="8203608" y="278662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70" name="Straight Connector 569"/>
            <p:cNvCxnSpPr>
              <a:stCxn id="555" idx="3"/>
            </p:cNvCxnSpPr>
            <p:nvPr/>
          </p:nvCxnSpPr>
          <p:spPr bwMode="auto">
            <a:xfrm flipV="1">
              <a:off x="3873635" y="3229825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5" name="Straight Connector 574"/>
            <p:cNvCxnSpPr>
              <a:stCxn id="543" idx="3"/>
            </p:cNvCxnSpPr>
            <p:nvPr/>
          </p:nvCxnSpPr>
          <p:spPr bwMode="auto">
            <a:xfrm flipV="1">
              <a:off x="3864411" y="4206139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23" name="Picture 6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823" y="4488995"/>
              <a:ext cx="351694" cy="344628"/>
            </a:xfrm>
            <a:prstGeom prst="rect">
              <a:avLst/>
            </a:prstGeom>
          </p:spPr>
        </p:pic>
        <p:cxnSp>
          <p:nvCxnSpPr>
            <p:cNvPr id="626" name="Straight Connector 625"/>
            <p:cNvCxnSpPr/>
            <p:nvPr/>
          </p:nvCxnSpPr>
          <p:spPr bwMode="auto">
            <a:xfrm flipV="1">
              <a:off x="6282821" y="3218638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7" name="Straight Connector 626"/>
            <p:cNvCxnSpPr/>
            <p:nvPr/>
          </p:nvCxnSpPr>
          <p:spPr bwMode="auto">
            <a:xfrm flipV="1">
              <a:off x="6273597" y="4194952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34" name="Picture 6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009" y="4477808"/>
              <a:ext cx="351694" cy="344628"/>
            </a:xfrm>
            <a:prstGeom prst="rect">
              <a:avLst/>
            </a:prstGeom>
          </p:spPr>
        </p:pic>
        <p:cxnSp>
          <p:nvCxnSpPr>
            <p:cNvPr id="635" name="Straight Connector 634"/>
            <p:cNvCxnSpPr/>
            <p:nvPr/>
          </p:nvCxnSpPr>
          <p:spPr bwMode="auto">
            <a:xfrm flipV="1">
              <a:off x="8559539" y="3234871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6" name="Straight Connector 635"/>
            <p:cNvCxnSpPr/>
            <p:nvPr/>
          </p:nvCxnSpPr>
          <p:spPr bwMode="auto">
            <a:xfrm flipV="1">
              <a:off x="8550315" y="4211185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8" name="Straight Connector 577"/>
            <p:cNvCxnSpPr/>
            <p:nvPr/>
          </p:nvCxnSpPr>
          <p:spPr bwMode="auto">
            <a:xfrm flipV="1">
              <a:off x="4188288" y="3215083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8" name="Straight Connector 627"/>
            <p:cNvCxnSpPr/>
            <p:nvPr/>
          </p:nvCxnSpPr>
          <p:spPr bwMode="auto">
            <a:xfrm flipV="1">
              <a:off x="6597474" y="3210834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7" name="Straight Connector 636"/>
            <p:cNvCxnSpPr/>
            <p:nvPr/>
          </p:nvCxnSpPr>
          <p:spPr bwMode="auto">
            <a:xfrm flipV="1">
              <a:off x="8874192" y="3217000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8" name="Group 37"/>
            <p:cNvGrpSpPr/>
            <p:nvPr/>
          </p:nvGrpSpPr>
          <p:grpSpPr>
            <a:xfrm>
              <a:off x="4150611" y="4193137"/>
              <a:ext cx="4686965" cy="359646"/>
              <a:chOff x="4023626" y="2591208"/>
              <a:chExt cx="4686965" cy="970975"/>
            </a:xfrm>
          </p:grpSpPr>
          <p:cxnSp>
            <p:nvCxnSpPr>
              <p:cNvPr id="581" name="Straight Connector 580"/>
              <p:cNvCxnSpPr/>
              <p:nvPr/>
            </p:nvCxnSpPr>
            <p:spPr bwMode="auto">
              <a:xfrm flipH="1" flipV="1">
                <a:off x="4023626" y="259545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9" name="Straight Connector 628"/>
              <p:cNvCxnSpPr/>
              <p:nvPr/>
            </p:nvCxnSpPr>
            <p:spPr bwMode="auto">
              <a:xfrm flipH="1" flipV="1">
                <a:off x="6432812" y="259120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8" name="Straight Connector 637"/>
              <p:cNvCxnSpPr/>
              <p:nvPr/>
            </p:nvCxnSpPr>
            <p:spPr bwMode="auto">
              <a:xfrm flipH="1" flipV="1">
                <a:off x="8709530" y="2597374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43" name="Picture 6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2727" y="4494041"/>
              <a:ext cx="351694" cy="344628"/>
            </a:xfrm>
            <a:prstGeom prst="rect">
              <a:avLst/>
            </a:prstGeom>
          </p:spPr>
        </p:pic>
        <p:cxnSp>
          <p:nvCxnSpPr>
            <p:cNvPr id="644" name="Straight Connector 643"/>
            <p:cNvCxnSpPr>
              <a:stCxn id="487" idx="0"/>
              <a:endCxn id="623" idx="2"/>
            </p:cNvCxnSpPr>
            <p:nvPr/>
          </p:nvCxnSpPr>
          <p:spPr bwMode="auto">
            <a:xfrm flipH="1" flipV="1">
              <a:off x="4162670" y="4833623"/>
              <a:ext cx="20440" cy="10890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7" name="Straight Connector 646"/>
            <p:cNvCxnSpPr>
              <a:stCxn id="488" idx="0"/>
              <a:endCxn id="634" idx="2"/>
            </p:cNvCxnSpPr>
            <p:nvPr/>
          </p:nvCxnSpPr>
          <p:spPr bwMode="auto">
            <a:xfrm flipH="1" flipV="1">
              <a:off x="6571856" y="4822436"/>
              <a:ext cx="20708" cy="1163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0" name="Straight Connector 649"/>
            <p:cNvCxnSpPr>
              <a:stCxn id="489" idx="0"/>
              <a:endCxn id="643" idx="2"/>
            </p:cNvCxnSpPr>
            <p:nvPr/>
          </p:nvCxnSpPr>
          <p:spPr bwMode="auto">
            <a:xfrm flipH="1" flipV="1">
              <a:off x="8848574" y="4838669"/>
              <a:ext cx="16858" cy="1001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304800" y="997803"/>
            <a:ext cx="8121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0000"/>
                </a:solidFill>
                <a:latin typeface="Tahoma"/>
                <a:ea typeface="Cambria" charset="0"/>
                <a:cs typeface="Cambria" charset="0"/>
              </a:rPr>
              <a:t>Let’s e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nable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reading and writing to a memory array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43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8203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Rectangle 355"/>
          <p:cNvSpPr/>
          <p:nvPr/>
        </p:nvSpPr>
        <p:spPr bwMode="auto">
          <a:xfrm>
            <a:off x="8132330" y="2093853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5" name="Rectangle 354"/>
          <p:cNvSpPr/>
          <p:nvPr/>
        </p:nvSpPr>
        <p:spPr bwMode="auto">
          <a:xfrm>
            <a:off x="5854987" y="2099911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337"/>
          <p:cNvSpPr/>
          <p:nvPr/>
        </p:nvSpPr>
        <p:spPr bwMode="auto">
          <a:xfrm>
            <a:off x="3409990" y="2099911"/>
            <a:ext cx="903914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2" name="Rectangle 331"/>
          <p:cNvSpPr/>
          <p:nvPr/>
        </p:nvSpPr>
        <p:spPr bwMode="auto">
          <a:xfrm>
            <a:off x="1041742" y="1557917"/>
            <a:ext cx="616449" cy="3745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351246" y="5620480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337" name="Straight Arrow Connector 336"/>
          <p:cNvCxnSpPr/>
          <p:nvPr/>
        </p:nvCxnSpPr>
        <p:spPr bwMode="auto">
          <a:xfrm flipH="1">
            <a:off x="1377040" y="5306479"/>
            <a:ext cx="89886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3" name="Straight Arrow Connector 352"/>
          <p:cNvCxnSpPr/>
          <p:nvPr/>
        </p:nvCxnSpPr>
        <p:spPr bwMode="auto">
          <a:xfrm flipH="1">
            <a:off x="3303309" y="6043891"/>
            <a:ext cx="558639" cy="18659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4" name="TextBox 353"/>
          <p:cNvSpPr txBox="1"/>
          <p:nvPr/>
        </p:nvSpPr>
        <p:spPr>
          <a:xfrm>
            <a:off x="2029703" y="6143443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</p:spTree>
    <p:extLst>
      <p:ext uri="{BB962C8B-B14F-4D97-AF65-F5344CB8AC3E}">
        <p14:creationId xmlns:p14="http://schemas.microsoft.com/office/powerpoint/2010/main" val="370078226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We have looked at designs of circuit elements that can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store information</a:t>
            </a:r>
          </a:p>
          <a:p>
            <a:r>
              <a:rPr lang="en-US" dirty="0">
                <a:ea typeface="Cambria" charset="0"/>
                <a:cs typeface="Cambria" charset="0"/>
              </a:rPr>
              <a:t>Now, we will use these elements to build circuits that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past inputs</a:t>
            </a:r>
          </a:p>
          <a:p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40" y="2778298"/>
            <a:ext cx="2425148" cy="250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993" y="2778298"/>
            <a:ext cx="2082455" cy="24989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6362" y="6484178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www.easykeys.com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/228_ESP_Combination_Lock.aspx</a:t>
            </a:r>
          </a:p>
        </p:txBody>
      </p:sp>
      <p:sp>
        <p:nvSpPr>
          <p:cNvPr id="9" name="Rectangle 8"/>
          <p:cNvSpPr/>
          <p:nvPr/>
        </p:nvSpPr>
        <p:spPr>
          <a:xfrm>
            <a:off x="1376362" y="6622677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www.fosmon.com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/product/tsa-approved-lock-4-dial-combo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9954" y="5494293"/>
            <a:ext cx="38411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Sequential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Opens depending on past 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487253"/>
            <a:ext cx="3743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Combinational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Only depends on current inputs</a:t>
            </a:r>
          </a:p>
        </p:txBody>
      </p:sp>
    </p:spTree>
    <p:extLst>
      <p:ext uri="{BB962C8B-B14F-4D97-AF65-F5344CB8AC3E}">
        <p14:creationId xmlns:p14="http://schemas.microsoft.com/office/powerpoint/2010/main" val="3196671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In order for this lock to work, it has to keep track (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ea typeface="Cambria" charset="0"/>
                <a:cs typeface="Cambria" charset="0"/>
              </a:rPr>
              <a:t>) of the past events!</a:t>
            </a:r>
          </a:p>
          <a:p>
            <a:r>
              <a:rPr lang="en-US" dirty="0">
                <a:ea typeface="Cambria" charset="0"/>
                <a:cs typeface="Cambria" charset="0"/>
              </a:rPr>
              <a:t>If passcode is </a:t>
            </a:r>
            <a:r>
              <a:rPr lang="en-US" b="1" dirty="0">
                <a:ea typeface="Cambria" charset="0"/>
                <a:cs typeface="Cambria" charset="0"/>
              </a:rPr>
              <a:t>R13-L22-R3</a:t>
            </a:r>
            <a:r>
              <a:rPr lang="en-US" dirty="0">
                <a:ea typeface="Cambria" charset="0"/>
                <a:cs typeface="Cambria" charset="0"/>
              </a:rPr>
              <a:t>, sequence of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states</a:t>
            </a:r>
            <a:r>
              <a:rPr lang="en-US" dirty="0">
                <a:ea typeface="Cambria" charset="0"/>
                <a:cs typeface="Cambria" charset="0"/>
              </a:rPr>
              <a:t> to unlock: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The lock is not open (locked), and no relevant operations have been performed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R13-L22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Unlocked: user has completed R13-L22-R3</a:t>
            </a: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457200" indent="-457200">
              <a:buSzPct val="70000"/>
            </a:pPr>
            <a:r>
              <a:rPr lang="en-US" dirty="0">
                <a:ea typeface="Cambria" charset="0"/>
                <a:cs typeface="Cambria" charset="0"/>
              </a:rPr>
              <a:t>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of a system is a snapshot of all relevant elements of the system at the moment of the snapshot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To open the lock, </a:t>
            </a:r>
            <a:r>
              <a:rPr lang="en-US" sz="20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states A-D must be completed in order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If anything else happens (e.g., L5), lock </a:t>
            </a:r>
            <a:r>
              <a:rPr lang="en-US" sz="20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returns</a:t>
            </a:r>
            <a:r>
              <a:rPr lang="en-US" sz="20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2000" dirty="0">
                <a:ea typeface="Cambria" charset="0"/>
                <a:cs typeface="Cambria" charset="0"/>
              </a:rPr>
              <a:t>to state A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sz="20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2680252"/>
            <a:ext cx="2001933" cy="20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50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D331-1C8B-A448-82F4-D3125E9EB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Diagram of Our Sequential 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F4175-16E4-D94F-9454-79AD59632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Completely describes the operation of the sequential 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dirty="0"/>
              <a:t>We will understand “state diagrams” fully later today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B7DBBD-A3C7-E846-9344-29A537082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96945D-1FB7-8544-8225-25EE94462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480380"/>
            <a:ext cx="5029424" cy="4537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5563E-4069-954C-AC4F-49EF5D82F134}"/>
              </a:ext>
            </a:extLst>
          </p:cNvPr>
          <p:cNvSpPr txBox="1"/>
          <p:nvPr/>
        </p:nvSpPr>
        <p:spPr>
          <a:xfrm>
            <a:off x="228600" y="6611779"/>
            <a:ext cx="49808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2</a:t>
            </a:r>
            <a:r>
              <a:rPr lang="en-US" sz="1000" baseline="30000" dirty="0"/>
              <a:t>nd</a:t>
            </a:r>
            <a:r>
              <a:rPr lang="en-US" sz="1000" dirty="0"/>
              <a:t> ed., page 76.</a:t>
            </a:r>
          </a:p>
        </p:txBody>
      </p:sp>
    </p:spTree>
    <p:extLst>
      <p:ext uri="{BB962C8B-B14F-4D97-AF65-F5344CB8AC3E}">
        <p14:creationId xmlns:p14="http://schemas.microsoft.com/office/powerpoint/2010/main" val="2997404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Simple Example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standard Swiss traffic light has </a:t>
            </a:r>
            <a:r>
              <a:rPr lang="en-US" sz="2800" b="1" dirty="0">
                <a:solidFill>
                  <a:srgbClr val="0070C0"/>
                </a:solidFill>
              </a:rPr>
              <a:t>4 states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Green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 and 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>
              <a:buSzPct val="70000"/>
            </a:pPr>
            <a:r>
              <a:rPr lang="en-US" sz="2600" dirty="0"/>
              <a:t>The sequence of these states are always as follows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03860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162022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162021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162020" y="313672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209972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333394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333393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3392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381344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504766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504765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504764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6741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690832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690831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690830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9429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8860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4833938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6781800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7" name="Curved Connector 26"/>
          <p:cNvCxnSpPr>
            <a:stCxn id="21" idx="7"/>
            <a:endCxn id="22" idx="1"/>
          </p:cNvCxnSpPr>
          <p:nvPr/>
        </p:nvCxnSpPr>
        <p:spPr bwMode="auto">
          <a:xfrm rot="5400000" flipH="1" flipV="1">
            <a:off x="2524126" y="48385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5400000" flipH="1" flipV="1">
            <a:off x="4475372" y="484493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Curved Connector 31"/>
          <p:cNvCxnSpPr/>
          <p:nvPr/>
        </p:nvCxnSpPr>
        <p:spPr bwMode="auto">
          <a:xfrm rot="5400000" flipH="1" flipV="1">
            <a:off x="6434888" y="48512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Curved Connector 32"/>
          <p:cNvCxnSpPr>
            <a:stCxn id="24" idx="0"/>
            <a:endCxn id="21" idx="0"/>
          </p:cNvCxnSpPr>
          <p:nvPr/>
        </p:nvCxnSpPr>
        <p:spPr bwMode="auto">
          <a:xfrm rot="16200000" flipV="1">
            <a:off x="4471988" y="2292281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83008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8610600" cy="3267297"/>
          </a:xfrm>
        </p:spPr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When should the light change from one state to another?</a:t>
            </a:r>
          </a:p>
          <a:p>
            <a:r>
              <a:rPr lang="en-US" dirty="0">
                <a:ea typeface="Cambria" charset="0"/>
                <a:cs typeface="Cambria" charset="0"/>
              </a:rPr>
              <a:t>We need a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clock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to dictate when to change state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Clock signal alternates between 0 &amp; 1</a:t>
            </a: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At the start of a clock cycle (        ), system state changes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During a clock cycle, the state stays constant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In this traffic light example, we are assuming the traffic light stays in each state an equal amount of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191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9622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910138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858000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" name="Curved Connector 8"/>
          <p:cNvCxnSpPr/>
          <p:nvPr/>
        </p:nvCxnSpPr>
        <p:spPr bwMode="auto">
          <a:xfrm rot="5400000" flipH="1" flipV="1">
            <a:off x="2600326" y="12270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/>
          <p:nvPr/>
        </p:nvCxnSpPr>
        <p:spPr bwMode="auto">
          <a:xfrm rot="5400000" flipH="1" flipV="1">
            <a:off x="4551572" y="123344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urved Connector 10"/>
          <p:cNvCxnSpPr/>
          <p:nvPr/>
        </p:nvCxnSpPr>
        <p:spPr bwMode="auto">
          <a:xfrm rot="5400000" flipH="1" flipV="1">
            <a:off x="6511088" y="12397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urved Connector 11"/>
          <p:cNvCxnSpPr/>
          <p:nvPr/>
        </p:nvCxnSpPr>
        <p:spPr bwMode="auto">
          <a:xfrm rot="16200000" flipV="1">
            <a:off x="4548188" y="-1319212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369" y="4396782"/>
            <a:ext cx="1219200" cy="27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495" y="4396782"/>
            <a:ext cx="1219200" cy="279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569" y="4396782"/>
            <a:ext cx="1219200" cy="279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4400" y="43315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52" y="4398108"/>
            <a:ext cx="1219200" cy="279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743" y="4396782"/>
            <a:ext cx="1219200" cy="279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3921" y="44723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2027" y="4191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50312"/>
          <a:stretch/>
        </p:blipFill>
        <p:spPr>
          <a:xfrm>
            <a:off x="4575807" y="5102447"/>
            <a:ext cx="605793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43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  <p:bldP spid="19" grpId="0"/>
      <p:bldP spid="2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7EF9-DB5A-2944-96C4-C9C93CDB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9BBB7-7B45-0544-979B-087D73C5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Clock</a:t>
            </a:r>
            <a:r>
              <a:rPr lang="en-US" dirty="0"/>
              <a:t> is a general mechanism that </a:t>
            </a:r>
            <a:r>
              <a:rPr lang="en-US" dirty="0">
                <a:solidFill>
                  <a:srgbClr val="0000FF"/>
                </a:solidFill>
              </a:rPr>
              <a:t>triggers transition from one state to another</a:t>
            </a:r>
            <a:r>
              <a:rPr lang="en-US" dirty="0"/>
              <a:t> in a sequential circuit</a:t>
            </a:r>
          </a:p>
          <a:p>
            <a:pPr lvl="1"/>
            <a:endParaRPr lang="en-US" dirty="0"/>
          </a:p>
          <a:p>
            <a:r>
              <a:rPr lang="en-US" dirty="0"/>
              <a:t>Clock </a:t>
            </a:r>
            <a:r>
              <a:rPr lang="en-US" dirty="0">
                <a:solidFill>
                  <a:srgbClr val="0000FF"/>
                </a:solidFill>
              </a:rPr>
              <a:t>synchronizes state changes </a:t>
            </a:r>
            <a:r>
              <a:rPr lang="en-US" dirty="0"/>
              <a:t>across many sequential circuit elements</a:t>
            </a:r>
          </a:p>
          <a:p>
            <a:endParaRPr lang="en-US" dirty="0"/>
          </a:p>
          <a:p>
            <a:r>
              <a:rPr lang="en-US" dirty="0"/>
              <a:t>Combinational logic evaluates for the length of the clock cycle</a:t>
            </a:r>
          </a:p>
          <a:p>
            <a:endParaRPr lang="en-US" dirty="0"/>
          </a:p>
          <a:p>
            <a:r>
              <a:rPr lang="en-US" dirty="0"/>
              <a:t>Clock cycle should be chosen to accommodate maximum combinational circuit delay</a:t>
            </a:r>
          </a:p>
          <a:p>
            <a:pPr lvl="1"/>
            <a:r>
              <a:rPr lang="en-US" dirty="0"/>
              <a:t>More on this later, when we discuss timing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C5558-AF65-1B4F-B7B0-BF2EDB93E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604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67974" cy="5193723"/>
          </a:xfrm>
        </p:spPr>
        <p:txBody>
          <a:bodyPr/>
          <a:lstStyle/>
          <a:p>
            <a:r>
              <a:rPr lang="en-US" dirty="0"/>
              <a:t>What is a </a:t>
            </a:r>
            <a:r>
              <a:rPr lang="en-US" b="1" dirty="0">
                <a:solidFill>
                  <a:srgbClr val="7030A0"/>
                </a:solidFill>
              </a:rPr>
              <a:t>Finite State Machine </a:t>
            </a:r>
            <a:r>
              <a:rPr lang="en-US" dirty="0"/>
              <a:t>(FSM)?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 discrete-time model </a:t>
            </a:r>
            <a:r>
              <a:rPr lang="en-US" dirty="0"/>
              <a:t>of a </a:t>
            </a:r>
            <a:r>
              <a:rPr lang="en-US" dirty="0" err="1"/>
              <a:t>stateful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Each state represents a snapshot of the system at a given time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An FSM pictorially shows</a:t>
            </a:r>
          </a:p>
          <a:p>
            <a:pPr marL="344487" lvl="1" indent="0">
              <a:buNone/>
            </a:pPr>
            <a:r>
              <a:rPr lang="en-US" dirty="0"/>
              <a:t>1. the set of all possible </a:t>
            </a:r>
            <a:r>
              <a:rPr lang="en-US" b="1" dirty="0">
                <a:solidFill>
                  <a:srgbClr val="7030A0"/>
                </a:solidFill>
              </a:rPr>
              <a:t>states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that a system can be in </a:t>
            </a:r>
          </a:p>
          <a:p>
            <a:pPr marL="344487" lvl="1" indent="0">
              <a:buNone/>
            </a:pPr>
            <a:r>
              <a:rPr lang="en-US" dirty="0"/>
              <a:t>2. how the system transitions from one state to another</a:t>
            </a:r>
          </a:p>
          <a:p>
            <a:pPr lvl="1"/>
            <a:endParaRPr lang="en-US" dirty="0"/>
          </a:p>
          <a:p>
            <a:r>
              <a:rPr lang="en-US" dirty="0"/>
              <a:t>An FSM can model </a:t>
            </a:r>
          </a:p>
          <a:p>
            <a:pPr lvl="1"/>
            <a:r>
              <a:rPr lang="en-US" dirty="0"/>
              <a:t>A traffic light, an elevator, fan speed, a microprocessor, etc.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An FSM enables us to pictorially think of a </a:t>
            </a:r>
            <a:r>
              <a:rPr lang="en-US" b="1" dirty="0" err="1">
                <a:solidFill>
                  <a:srgbClr val="FF0000"/>
                </a:solidFill>
              </a:rPr>
              <a:t>stateful</a:t>
            </a:r>
            <a:r>
              <a:rPr lang="en-US" b="1" dirty="0">
                <a:solidFill>
                  <a:srgbClr val="FF0000"/>
                </a:solidFill>
              </a:rPr>
              <a:t> system using simple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84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Five elements: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states </a:t>
            </a:r>
          </a:p>
          <a:p>
            <a:pPr marL="1154112" lvl="2" indent="-457200"/>
            <a:r>
              <a:rPr lang="en-US" sz="2600" b="1" i="1" dirty="0">
                <a:solidFill>
                  <a:srgbClr val="7030A0"/>
                </a:solidFill>
              </a:rPr>
              <a:t>State</a:t>
            </a:r>
            <a:r>
              <a:rPr lang="en-US" sz="2600" dirty="0"/>
              <a:t>: snapshot of all relevant elements of the system at the time of the snapshot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inputs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outputs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all state transitions</a:t>
            </a:r>
          </a:p>
          <a:p>
            <a:pPr marL="1154112" lvl="2" indent="-457200"/>
            <a:r>
              <a:rPr lang="en-US" sz="2600" dirty="0"/>
              <a:t>How to get from one state to another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what determines each external output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30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07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7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8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9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845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28600" y="1042384"/>
            <a:ext cx="8610600" cy="1673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71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72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73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6507679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Register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implement a </a:t>
            </a:r>
            <a:r>
              <a:rPr lang="en-US" b="1" dirty="0">
                <a:solidFill>
                  <a:srgbClr val="7030A0"/>
                </a:solidFill>
              </a:rPr>
              <a:t>state register</a:t>
            </a:r>
            <a:r>
              <a:rPr lang="en-US" dirty="0"/>
              <a:t>? Two properties:</a:t>
            </a:r>
          </a:p>
          <a:p>
            <a:pPr marL="344487" lvl="1" indent="0">
              <a:buNone/>
            </a:pPr>
            <a:r>
              <a:rPr lang="en-US" dirty="0"/>
              <a:t>1. We need to store data at the </a:t>
            </a:r>
            <a:r>
              <a:rPr lang="en-US" b="1" dirty="0">
                <a:solidFill>
                  <a:schemeClr val="accent6"/>
                </a:solidFill>
              </a:rPr>
              <a:t>beginning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of every clock cycle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2. The data must be </a:t>
            </a:r>
            <a:r>
              <a:rPr lang="en-US" b="1" dirty="0">
                <a:solidFill>
                  <a:schemeClr val="accent6"/>
                </a:solidFill>
              </a:rPr>
              <a:t>available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during the entire clock cycle</a:t>
            </a:r>
          </a:p>
          <a:p>
            <a:endParaRPr lang="en-US" dirty="0"/>
          </a:p>
          <a:p>
            <a:pPr marL="344487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905000"/>
            <a:ext cx="2925828" cy="1273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1629294" y="5730240"/>
            <a:ext cx="7065527" cy="304800"/>
            <a:chOff x="1595252" y="5730240"/>
            <a:chExt cx="7065527" cy="304800"/>
          </a:xfrm>
        </p:grpSpPr>
        <p:cxnSp>
          <p:nvCxnSpPr>
            <p:cNvPr id="36" name="Straight Connector 35"/>
            <p:cNvCxnSpPr/>
            <p:nvPr/>
          </p:nvCxnSpPr>
          <p:spPr bwMode="auto">
            <a:xfrm flipV="1">
              <a:off x="2747553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7509758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2749733" y="5730240"/>
              <a:ext cx="4760025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>
              <a:off x="7489705" y="6031831"/>
              <a:ext cx="1171074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1595252" y="6018415"/>
              <a:ext cx="1147948" cy="1386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TextBox 43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60" name="Group 59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65" name="Straight Connector 64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" name="Straight Connector 60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1374822-37CC-F747-878A-DA1034120FEA}"/>
              </a:ext>
            </a:extLst>
          </p:cNvPr>
          <p:cNvSpPr txBox="1"/>
          <p:nvPr/>
        </p:nvSpPr>
        <p:spPr>
          <a:xfrm>
            <a:off x="4077192" y="5765073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Desired behavior</a:t>
            </a:r>
          </a:p>
        </p:txBody>
      </p:sp>
    </p:spTree>
    <p:extLst>
      <p:ext uri="{BB962C8B-B14F-4D97-AF65-F5344CB8AC3E}">
        <p14:creationId xmlns:p14="http://schemas.microsoft.com/office/powerpoint/2010/main" val="177165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2" grpId="0"/>
      <p:bldP spid="13" grpId="0"/>
      <p:bldP spid="44" grpId="0"/>
      <p:bldP spid="45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89366"/>
            <a:ext cx="8610600" cy="3701884"/>
          </a:xfrm>
        </p:spPr>
        <p:txBody>
          <a:bodyPr/>
          <a:lstStyle/>
          <a:p>
            <a:r>
              <a:rPr lang="en-US" dirty="0"/>
              <a:t>Currently, we </a:t>
            </a:r>
            <a:r>
              <a:rPr lang="en-US" b="1" dirty="0"/>
              <a:t>cannot</a:t>
            </a:r>
            <a:r>
              <a:rPr lang="en-US" dirty="0"/>
              <a:t> simply wire a clock to WE of a latch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Whenever the clock is high,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latch propagates </a:t>
            </a:r>
            <a:r>
              <a:rPr lang="en-US" b="1" dirty="0"/>
              <a:t>D</a:t>
            </a:r>
            <a:r>
              <a:rPr lang="en-US" dirty="0"/>
              <a:t> to </a:t>
            </a:r>
            <a:r>
              <a:rPr lang="en-US" b="1" dirty="0"/>
              <a:t>Q</a:t>
            </a:r>
          </a:p>
          <a:p>
            <a:pPr lvl="1"/>
            <a:r>
              <a:rPr lang="en-US" b="1" dirty="0"/>
              <a:t>The latch is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</p:spTree>
    <p:extLst>
      <p:ext uri="{BB962C8B-B14F-4D97-AF65-F5344CB8AC3E}">
        <p14:creationId xmlns:p14="http://schemas.microsoft.com/office/powerpoint/2010/main" val="171676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4" grpId="0"/>
      <p:bldP spid="79" grpId="0"/>
      <p:bldP spid="80" grpId="0"/>
      <p:bldP spid="99" grpId="0"/>
      <p:bldP spid="10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Combinational Logic </a:t>
            </a:r>
          </a:p>
          <a:p>
            <a:pPr lvl="1"/>
            <a:r>
              <a:rPr lang="en-US" dirty="0"/>
              <a:t>P&amp;P Chapter 3 until 3.3     +        H&amp;H Chapter 2</a:t>
            </a:r>
          </a:p>
          <a:p>
            <a:r>
              <a:rPr lang="en-US" dirty="0"/>
              <a:t>Sequential Logic </a:t>
            </a:r>
          </a:p>
          <a:p>
            <a:pPr lvl="1"/>
            <a:r>
              <a:rPr lang="en-US" dirty="0"/>
              <a:t>P&amp;P Chapter 3.4 until end   +       H&amp;H Chapter 3 in full</a:t>
            </a:r>
          </a:p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the end of next week,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67974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Whenever the clock is high,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latch propagates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lang="en-US" b="1" kern="0" dirty="0">
                <a:solidFill>
                  <a:srgbClr val="000000"/>
                </a:solidFill>
                <a:latin typeface="Tahoma"/>
              </a:rPr>
              <a:t>The latch is transparent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3878617" y="5616555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6288577" y="5610583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249B6FB-1FC5-C443-91A6-A88D1AF3EAFB}"/>
              </a:ext>
            </a:extLst>
          </p:cNvPr>
          <p:cNvSpPr txBox="1"/>
          <p:nvPr/>
        </p:nvSpPr>
        <p:spPr>
          <a:xfrm>
            <a:off x="4592994" y="611979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Undesirable!</a:t>
            </a:r>
          </a:p>
        </p:txBody>
      </p:sp>
    </p:spTree>
    <p:extLst>
      <p:ext uri="{BB962C8B-B14F-4D97-AF65-F5344CB8AC3E}">
        <p14:creationId xmlns:p14="http://schemas.microsoft.com/office/powerpoint/2010/main" val="29840175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02773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17A66-5B66-8F46-8427-3FF58862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a New Storage Element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CA1C9-940A-224E-8EAE-BA1258296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design viable FSMs</a:t>
            </a:r>
          </a:p>
          <a:p>
            <a:endParaRPr lang="en-US" dirty="0"/>
          </a:p>
          <a:p>
            <a:r>
              <a:rPr lang="en-US" dirty="0"/>
              <a:t>We need storage elements that allow us </a:t>
            </a:r>
          </a:p>
          <a:p>
            <a:endParaRPr lang="en-US" dirty="0"/>
          </a:p>
          <a:p>
            <a:pPr lvl="1"/>
            <a:r>
              <a:rPr lang="en-US" dirty="0"/>
              <a:t>to read the </a:t>
            </a:r>
            <a:r>
              <a:rPr lang="en-US" b="1" dirty="0"/>
              <a:t>current state </a:t>
            </a:r>
            <a:r>
              <a:rPr lang="en-US" dirty="0"/>
              <a:t>throughout the </a:t>
            </a:r>
            <a:r>
              <a:rPr lang="en-US" b="1" dirty="0"/>
              <a:t>current clock cycle</a:t>
            </a:r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AND</a:t>
            </a:r>
          </a:p>
          <a:p>
            <a:pPr marL="344487" lvl="1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not write the </a:t>
            </a:r>
            <a:r>
              <a:rPr lang="en-US" b="1" dirty="0"/>
              <a:t>next state </a:t>
            </a:r>
            <a:r>
              <a:rPr lang="en-US" dirty="0"/>
              <a:t>values into the storage elements until the beginning of the </a:t>
            </a:r>
            <a:r>
              <a:rPr lang="en-US" b="1" dirty="0"/>
              <a:t>next clock cycle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99E91-7FDF-3E4C-8B63-D97764A03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11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5570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7108034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implement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332316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Rising-Clock-Edge Triggered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Two inputs</a:t>
            </a:r>
            <a:r>
              <a:rPr lang="en-US" dirty="0"/>
              <a:t>: CLK, D</a:t>
            </a:r>
          </a:p>
          <a:p>
            <a:endParaRPr lang="en-US" dirty="0"/>
          </a:p>
          <a:p>
            <a:r>
              <a:rPr lang="en-US" b="1" dirty="0"/>
              <a:t>Function</a:t>
            </a:r>
          </a:p>
          <a:p>
            <a:pPr lvl="1"/>
            <a:r>
              <a:rPr lang="en-US" dirty="0"/>
              <a:t>The flip-flop “samples” </a:t>
            </a:r>
            <a:r>
              <a:rPr lang="en-US" b="1" dirty="0"/>
              <a:t>D</a:t>
            </a:r>
            <a:r>
              <a:rPr lang="en-US" dirty="0"/>
              <a:t> on the rising edge</a:t>
            </a:r>
          </a:p>
          <a:p>
            <a:pPr marL="344487" lvl="1" indent="0">
              <a:buNone/>
            </a:pPr>
            <a:r>
              <a:rPr lang="en-US" dirty="0"/>
              <a:t> of CLK (</a:t>
            </a:r>
            <a:r>
              <a:rPr lang="en-US" b="1" dirty="0">
                <a:solidFill>
                  <a:srgbClr val="7030A0"/>
                </a:solidFill>
              </a:rPr>
              <a:t>positive edge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When CLK rises from 0 to 1, </a:t>
            </a:r>
            <a:r>
              <a:rPr lang="en-US" b="1" dirty="0"/>
              <a:t>D</a:t>
            </a:r>
            <a:r>
              <a:rPr lang="en-US" dirty="0"/>
              <a:t> passes </a:t>
            </a:r>
          </a:p>
          <a:p>
            <a:pPr marL="344487" lvl="1" indent="0">
              <a:buNone/>
            </a:pPr>
            <a:r>
              <a:rPr lang="en-US" dirty="0"/>
              <a:t>through to </a:t>
            </a:r>
            <a:r>
              <a:rPr lang="en-US" b="1" dirty="0"/>
              <a:t>Q</a:t>
            </a:r>
          </a:p>
          <a:p>
            <a:pPr lvl="1"/>
            <a:r>
              <a:rPr lang="en-US" dirty="0"/>
              <a:t>Otherwise, </a:t>
            </a:r>
            <a:r>
              <a:rPr lang="en-US" b="1" dirty="0"/>
              <a:t>Q</a:t>
            </a:r>
            <a:r>
              <a:rPr lang="en-US" dirty="0"/>
              <a:t> holds its previous value</a:t>
            </a:r>
          </a:p>
          <a:p>
            <a:pPr lvl="1"/>
            <a:r>
              <a:rPr lang="en-US" b="1" dirty="0"/>
              <a:t>Q</a:t>
            </a:r>
            <a:r>
              <a:rPr lang="en-US" dirty="0"/>
              <a:t> changes </a:t>
            </a:r>
            <a:r>
              <a:rPr lang="en-US" b="1" dirty="0">
                <a:solidFill>
                  <a:srgbClr val="0070C0"/>
                </a:solidFill>
              </a:rPr>
              <a:t>only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on the rising edge of CLK</a:t>
            </a:r>
          </a:p>
          <a:p>
            <a:pPr lvl="1"/>
            <a:endParaRPr lang="en-US" dirty="0"/>
          </a:p>
          <a:p>
            <a:r>
              <a:rPr lang="en-US" dirty="0"/>
              <a:t>A flip-flop is called an </a:t>
            </a:r>
            <a:r>
              <a:rPr lang="en-US" b="1" dirty="0">
                <a:solidFill>
                  <a:srgbClr val="7030A0"/>
                </a:solidFill>
              </a:rPr>
              <a:t>edge-triggered state element </a:t>
            </a:r>
            <a:r>
              <a:rPr lang="en-US" dirty="0"/>
              <a:t>because it captures data on the clock edge</a:t>
            </a:r>
          </a:p>
          <a:p>
            <a:pPr lvl="1"/>
            <a:r>
              <a:rPr lang="en-US" dirty="0"/>
              <a:t>A latch is a level-triggered state element 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6514506" y="1676400"/>
          <a:ext cx="2328552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9" name="VISIO" r:id="rId4" imgW="963249" imgH="914400" progId="Visio.Drawing.6">
                  <p:embed/>
                </p:oleObj>
              </mc:Choice>
              <mc:Fallback>
                <p:oleObj name="VISIO" r:id="rId4" imgW="963249" imgH="914400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4506" y="1676400"/>
                        <a:ext cx="2328552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629400" y="1676400"/>
            <a:ext cx="2209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684" y="20999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1625776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parallel flip-flops, each of which storing 1 bit</a:t>
            </a:r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282118" y="1650161"/>
          <a:ext cx="2195513" cy="41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1" name="VISIO" r:id="rId5" imgW="1228868" imgH="2318821" progId="Visio.Drawing.6">
                  <p:embed/>
                </p:oleObj>
              </mc:Choice>
              <mc:Fallback>
                <p:oleObj name="VISIO" r:id="rId5" imgW="1228868" imgH="2318821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118" y="1650161"/>
                        <a:ext cx="2195513" cy="414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4315139" y="2404284"/>
          <a:ext cx="3662363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2" name="VISIO" r:id="rId7" imgW="891540" imgH="487680" progId="Visio.Drawing.6">
                  <p:embed/>
                </p:oleObj>
              </mc:Choice>
              <mc:Fallback>
                <p:oleObj name="VISIO" r:id="rId7" imgW="891540" imgH="48768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139" y="2404284"/>
                        <a:ext cx="3662363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>
            <a:endCxn id="9" idx="0"/>
          </p:cNvCxnSpPr>
          <p:nvPr/>
        </p:nvCxnSpPr>
        <p:spPr bwMode="auto">
          <a:xfrm flipH="1">
            <a:off x="4578576" y="4339446"/>
            <a:ext cx="650963" cy="9301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855187" y="5269631"/>
            <a:ext cx="3446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register stores 4 bits</a:t>
            </a:r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 bwMode="auto">
          <a:xfrm>
            <a:off x="6709043" y="4072746"/>
            <a:ext cx="570640" cy="60860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420039" y="4681353"/>
            <a:ext cx="3719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line represents 4 wires</a:t>
            </a:r>
          </a:p>
        </p:txBody>
      </p:sp>
      <p:sp>
        <p:nvSpPr>
          <p:cNvPr id="20" name="Right Arrow 19"/>
          <p:cNvSpPr/>
          <p:nvPr/>
        </p:nvSpPr>
        <p:spPr bwMode="auto">
          <a:xfrm rot="1259034">
            <a:off x="2698810" y="2060704"/>
            <a:ext cx="2237997" cy="145947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Condensed</a:t>
            </a:r>
          </a:p>
        </p:txBody>
      </p:sp>
    </p:spTree>
    <p:extLst>
      <p:ext uri="{BB962C8B-B14F-4D97-AF65-F5344CB8AC3E}">
        <p14:creationId xmlns:p14="http://schemas.microsoft.com/office/powerpoint/2010/main" val="1200674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0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E2B42-05A1-3541-ABDB-86BC17A7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 4-Bit D-Flip-Flop-Based Register (Internally)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712B7C-2323-D340-BF75-3C12A242B9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125" y="1219200"/>
            <a:ext cx="7355740" cy="51186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FBFB5-2284-9240-8AB8-2C534FEF7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0F743-A642-D04A-93DA-A5AD62675024}"/>
              </a:ext>
            </a:extLst>
          </p:cNvPr>
          <p:cNvSpPr txBox="1"/>
          <p:nvPr/>
        </p:nvSpPr>
        <p:spPr>
          <a:xfrm>
            <a:off x="228600" y="6611779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3</a:t>
            </a:r>
            <a:r>
              <a:rPr lang="en-US" sz="1000" baseline="30000" dirty="0"/>
              <a:t>rd</a:t>
            </a:r>
            <a:r>
              <a:rPr lang="en-US" sz="1000" dirty="0"/>
              <a:t> ed., tentative page 95.</a:t>
            </a:r>
          </a:p>
        </p:txBody>
      </p:sp>
    </p:spTree>
    <p:extLst>
      <p:ext uri="{BB962C8B-B14F-4D97-AF65-F5344CB8AC3E}">
        <p14:creationId xmlns:p14="http://schemas.microsoft.com/office/powerpoint/2010/main" val="252162532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743528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7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528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524000" y="4724400"/>
            <a:ext cx="6096000" cy="1752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342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51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83115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Except if green and traffic, stay green</a:t>
            </a:r>
          </a:p>
          <a:p>
            <a:pPr marL="0" indent="0"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75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F51F3-E051-1646-AF91-DCA6A5AE313D}"/>
              </a:ext>
            </a:extLst>
          </p:cNvPr>
          <p:cNvSpPr txBox="1"/>
          <p:nvPr/>
        </p:nvSpPr>
        <p:spPr>
          <a:xfrm>
            <a:off x="228600" y="600658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Black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Inputs:</a:t>
            </a:r>
            <a:r>
              <a:rPr lang="de-CH" dirty="0"/>
              <a:t> CLK, </a:t>
            </a:r>
            <a:r>
              <a:rPr lang="de-CH" dirty="0" err="1"/>
              <a:t>Reset</a:t>
            </a:r>
            <a:r>
              <a:rPr lang="de-CH" dirty="0"/>
              <a:t>, T</a:t>
            </a:r>
            <a:r>
              <a:rPr lang="de-CH" baseline="-25000" dirty="0"/>
              <a:t>A </a:t>
            </a:r>
            <a:r>
              <a:rPr lang="de-CH" dirty="0"/>
              <a:t>, T</a:t>
            </a:r>
            <a:r>
              <a:rPr lang="de-CH" baseline="-25000" dirty="0"/>
              <a:t>B</a:t>
            </a:r>
          </a:p>
          <a:p>
            <a:r>
              <a:rPr lang="de-CH" b="1" dirty="0"/>
              <a:t>Outputs:</a:t>
            </a:r>
            <a:r>
              <a:rPr lang="de-CH" dirty="0"/>
              <a:t> L</a:t>
            </a:r>
            <a:r>
              <a:rPr lang="de-CH" baseline="-25000" dirty="0"/>
              <a:t>A </a:t>
            </a:r>
            <a:r>
              <a:rPr lang="de-CH" dirty="0"/>
              <a:t>, L</a:t>
            </a:r>
            <a:r>
              <a:rPr lang="de-CH" baseline="-25000" dirty="0"/>
              <a:t>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2160811" y="1665575"/>
          <a:ext cx="4678363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99" name="VISIO" r:id="rId4" imgW="1628823" imgH="1343359" progId="Visio.Drawing.6">
                  <p:embed/>
                </p:oleObj>
              </mc:Choice>
              <mc:Fallback>
                <p:oleObj name="VISIO" r:id="rId4" imgW="1628823" imgH="134335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811" y="1665575"/>
                        <a:ext cx="4678363" cy="385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999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</a:t>
            </a:r>
            <a:r>
              <a:rPr lang="en-US" dirty="0"/>
              <a:t> outputs labeled in each state</a:t>
            </a:r>
          </a:p>
          <a:p>
            <a:pPr lvl="1"/>
            <a:r>
              <a:rPr lang="en-US" b="1" dirty="0"/>
              <a:t>States:</a:t>
            </a:r>
            <a:r>
              <a:rPr lang="en-US" dirty="0"/>
              <a:t> Circles</a:t>
            </a:r>
          </a:p>
          <a:p>
            <a:pPr lvl="1"/>
            <a:r>
              <a:rPr lang="en-US" b="1" dirty="0"/>
              <a:t>Transitions:</a:t>
            </a:r>
            <a:r>
              <a:rPr lang="en-US" dirty="0"/>
              <a:t> 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4648200" y="2491450"/>
          <a:ext cx="3998408" cy="39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81" name="VISIO" r:id="rId5" imgW="1999204" imgH="1993118" progId="Visio.Drawing.6">
                  <p:embed/>
                </p:oleObj>
              </mc:Choice>
              <mc:Fallback>
                <p:oleObj name="VISIO" r:id="rId5" imgW="1999204" imgH="199311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91450"/>
                        <a:ext cx="3998408" cy="39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648200" y="2491450"/>
            <a:ext cx="933824" cy="4967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82" name="VISIO" r:id="rId7" imgW="2276110" imgH="1942910" progId="Visio.Drawing.6">
                  <p:embed/>
                </p:oleObj>
              </mc:Choice>
              <mc:Fallback>
                <p:oleObj name="VISIO" r:id="rId7" imgW="2276110" imgH="1942910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40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205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206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0" y="4073236"/>
            <a:ext cx="3858491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344263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29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30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1828800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5369" y="5257800"/>
            <a:ext cx="1828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92928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3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4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838199" cy="8894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54112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7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8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43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74996078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7F096-20B3-6C4A-B01E-2B7161D1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Tri-State 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63B83-C1AF-9546-BDF4-46A484E5F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tri-state buffer enables gating of different signals onto a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Floating signal (Z): </a:t>
            </a:r>
            <a:r>
              <a:rPr lang="en-US"/>
              <a:t>Signal that is not driven by any circuit</a:t>
            </a:r>
          </a:p>
          <a:p>
            <a:pPr lvl="1"/>
            <a:r>
              <a:rPr lang="en-US"/>
              <a:t>Open circuit, floating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5DB99-1BCC-A440-9973-C0B3102B63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201A2-F3C7-E14E-A7F8-7C4AA043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1828800"/>
            <a:ext cx="24003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01208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67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136664664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91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939681268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15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39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922648862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63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296631613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7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576324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11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66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37504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35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9" name="VISIO" r:id="rId5" imgW="2001299" imgH="1993667" progId="Visio.Drawing.6">
                  <p:embed/>
                </p:oleObj>
              </mc:Choice>
              <mc:Fallback>
                <p:oleObj name="VISIO" r:id="rId5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69</a:t>
            </a:r>
          </a:p>
        </p:txBody>
      </p:sp>
    </p:spTree>
    <p:extLst>
      <p:ext uri="{BB962C8B-B14F-4D97-AF65-F5344CB8AC3E}">
        <p14:creationId xmlns:p14="http://schemas.microsoft.com/office/powerpoint/2010/main" val="72369084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2313</TotalTime>
  <Words>8162</Words>
  <Application>Microsoft Macintosh PowerPoint</Application>
  <PresentationFormat>On-screen Show (4:3)</PresentationFormat>
  <Paragraphs>2941</Paragraphs>
  <Slides>155</Slides>
  <Notes>29</Notes>
  <HiddenSlides>1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155</vt:i4>
      </vt:variant>
    </vt:vector>
  </HeadingPairs>
  <TitlesOfParts>
    <vt:vector size="181" baseType="lpstr">
      <vt:lpstr>Arial</vt:lpstr>
      <vt:lpstr>Calibri</vt:lpstr>
      <vt:lpstr>Cambria</vt:lpstr>
      <vt:lpstr>Cambria Math</vt:lpstr>
      <vt:lpstr>Garamond</vt:lpstr>
      <vt:lpstr>Helvetica</vt:lpstr>
      <vt:lpstr>Tahoma</vt:lpstr>
      <vt:lpstr>Times</vt:lpstr>
      <vt:lpstr>Times New Roman</vt:lpstr>
      <vt:lpstr>Wingdings</vt:lpstr>
      <vt:lpstr>Zapf Dingbats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Digital Design &amp; Computer Arch.  Lecture 6: Sequential Logic Design</vt:lpstr>
      <vt:lpstr>We Are Almost Done with This</vt:lpstr>
      <vt:lpstr>Agenda for Today and Next Week</vt:lpstr>
      <vt:lpstr>Assignment: Required Lecture Video</vt:lpstr>
      <vt:lpstr>Extra Assignment: Moore’s Law (I)</vt:lpstr>
      <vt:lpstr>Extra Assignment 2: Moore’s Law (II)</vt:lpstr>
      <vt:lpstr>Assignment: Required Readings</vt:lpstr>
      <vt:lpstr>Wrap-Up Combinational Logic Circuits and Design</vt:lpstr>
      <vt:lpstr>Recall: Tri-State Buffer</vt:lpstr>
      <vt:lpstr>Recall: Example: Use of Tri-State Buffers</vt:lpstr>
      <vt:lpstr>Recall: Example Design with Tri-State Buffers</vt:lpstr>
      <vt:lpstr>Recall: Another Example</vt:lpstr>
      <vt:lpstr>Multiplexer Using Tri-State Buffers</vt:lpstr>
      <vt:lpstr>Aside: Logic Using Multiplexers</vt:lpstr>
      <vt:lpstr>Aside: Logic Using Multiplexers (II)</vt:lpstr>
      <vt:lpstr>Aside: Logic Using Multiplexers (III)</vt:lpstr>
      <vt:lpstr>Aside: Logic Using Decoders (I)</vt:lpstr>
      <vt:lpstr>Logic Simplification using     Boolean Algebra Rules  </vt:lpstr>
      <vt:lpstr>Recall: Full Adder in SOP Form Logic</vt:lpstr>
      <vt:lpstr>Goal: Simplified Full Adder</vt:lpstr>
      <vt:lpstr>Quick Recap on Logic Simplification</vt:lpstr>
      <vt:lpstr>Logic Simplification</vt:lpstr>
      <vt:lpstr>Logic Simplification:  Karnaugh Maps (K-Maps)</vt:lpstr>
      <vt:lpstr>Karnaugh Maps are Fun…</vt:lpstr>
      <vt:lpstr>Sequential Logic Circuits and Design</vt:lpstr>
      <vt:lpstr>What We Will Learn Today</vt:lpstr>
      <vt:lpstr>Circuits that Can     Store Information</vt:lpstr>
      <vt:lpstr>Introduction</vt:lpstr>
      <vt:lpstr>Capturing Data</vt:lpstr>
      <vt:lpstr>Basic Element: Cross-Coupled Inverters</vt:lpstr>
      <vt:lpstr>More Realistic Storage Elements</vt:lpstr>
      <vt:lpstr>The Big Picture: Storage Elements</vt:lpstr>
      <vt:lpstr>Basic Storage Element:  The R-S Latch</vt:lpstr>
      <vt:lpstr>The R-S (Reset-Set) Latch</vt:lpstr>
      <vt:lpstr>Why not R=S=0?</vt:lpstr>
      <vt:lpstr>The Gated D Latch</vt:lpstr>
      <vt:lpstr>The Gated D Latch</vt:lpstr>
      <vt:lpstr>The Gated D Latch</vt:lpstr>
      <vt:lpstr>The Gated D Latch</vt:lpstr>
      <vt:lpstr>The Register</vt:lpstr>
      <vt:lpstr>The Register</vt:lpstr>
      <vt:lpstr>The Register</vt:lpstr>
      <vt:lpstr>Memory</vt:lpstr>
      <vt:lpstr>Memory</vt:lpstr>
      <vt:lpstr>Addressing Memory</vt:lpstr>
      <vt:lpstr>Reading from Memory</vt:lpstr>
      <vt:lpstr>Reading from Memory</vt:lpstr>
      <vt:lpstr>Reading from Memory</vt:lpstr>
      <vt:lpstr>Reading from Memory</vt:lpstr>
      <vt:lpstr>Writing to Memory</vt:lpstr>
      <vt:lpstr>Writing to Memory</vt:lpstr>
      <vt:lpstr>Putting it all Together</vt:lpstr>
      <vt:lpstr>A Bigger Memory Array</vt:lpstr>
      <vt:lpstr>A Bigger Memory Array</vt:lpstr>
      <vt:lpstr>Sequential Logic Circuits</vt:lpstr>
      <vt:lpstr>Sequential Logic Circuits</vt:lpstr>
      <vt:lpstr>State</vt:lpstr>
      <vt:lpstr>State Diagram of Our Sequential Lock</vt:lpstr>
      <vt:lpstr>Another Simple Example of State</vt:lpstr>
      <vt:lpstr>Changing State: The Notion of Clock (I)</vt:lpstr>
      <vt:lpstr>Changing State: The Notion of Clock (II)</vt:lpstr>
      <vt:lpstr>Finite State Machines</vt:lpstr>
      <vt:lpstr>Finite State Machines</vt:lpstr>
      <vt:lpstr>Finite State Machines (FSMs) Consist of:</vt:lpstr>
      <vt:lpstr>Finite State Machines (FSMs)</vt:lpstr>
      <vt:lpstr>Finite State Machines (FSMs) Consist of:</vt:lpstr>
      <vt:lpstr>Finite State Machines (FSMs) Consist of:</vt:lpstr>
      <vt:lpstr>State Register Implementation</vt:lpstr>
      <vt:lpstr>The Problem with Latches</vt:lpstr>
      <vt:lpstr>The Problem with Latches</vt:lpstr>
      <vt:lpstr>The Problem with Latches</vt:lpstr>
      <vt:lpstr>The Need for a New Storage Element </vt:lpstr>
      <vt:lpstr>The D Flip-Flop</vt:lpstr>
      <vt:lpstr>The D Flip-Flop</vt:lpstr>
      <vt:lpstr>The D Flip-Flop</vt:lpstr>
      <vt:lpstr>Rising-Clock-Edge Triggered Flip-Flop</vt:lpstr>
      <vt:lpstr>Register</vt:lpstr>
      <vt:lpstr>A 4-Bit D-Flip-Flop-Based Register (Internally)</vt:lpstr>
      <vt:lpstr>Finite State Machines (FSMs)</vt:lpstr>
      <vt:lpstr>Finite State Machines (FSMs)</vt:lpstr>
      <vt:lpstr>Finite State Machine Example</vt:lpstr>
      <vt:lpstr>Finite State Machine Black Box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Machine: 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Finite State Machine:  Output Table</vt:lpstr>
      <vt:lpstr>FSM Output Table</vt:lpstr>
      <vt:lpstr>FSM Output Table</vt:lpstr>
      <vt:lpstr>FSM Output Table</vt:lpstr>
      <vt:lpstr>FSM Output Table</vt:lpstr>
      <vt:lpstr>FSM Output Table</vt:lpstr>
      <vt:lpstr>FSM Output Table</vt:lpstr>
      <vt:lpstr> Digital Design &amp; Computer Arch.  Lecture 6: Sequential Logic Design</vt:lpstr>
      <vt:lpstr>We did not cover the remaining slides. They are for your preparation for the next lecture.</vt:lpstr>
      <vt:lpstr>Finite State Machine:     Schematic</vt:lpstr>
      <vt:lpstr>FSM Schematic: State Register</vt:lpstr>
      <vt:lpstr>FSM Schematic: State Register</vt:lpstr>
      <vt:lpstr>FSM Schematic: Next State Logic</vt:lpstr>
      <vt:lpstr>FSM Schematic: Output Logic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Finite State Machine:  State Encoding</vt:lpstr>
      <vt:lpstr>FSM State Encoding</vt:lpstr>
      <vt:lpstr>FSM State Encoding (II)</vt:lpstr>
      <vt:lpstr>FSM State Encoding (III)</vt:lpstr>
      <vt:lpstr>FSM State Encoding (III)</vt:lpstr>
      <vt:lpstr>Moore vs. Mealy Machines</vt:lpstr>
      <vt:lpstr>Recall: Moore vs. Mealy FSMs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Backup Slides: Different Types of Flip Flops</vt:lpstr>
      <vt:lpstr>Enabled Flip-Flops</vt:lpstr>
      <vt:lpstr>Resettable Flip-Flop</vt:lpstr>
      <vt:lpstr>Resettable Flip-Flops</vt:lpstr>
      <vt:lpstr>Settable Flip-Flop</vt:lpstr>
      <vt:lpstr>Logic Simplification:  Karnaugh Maps (K-Maps)</vt:lpstr>
      <vt:lpstr>Logic Simplification</vt:lpstr>
      <vt:lpstr>Complex Cases</vt:lpstr>
      <vt:lpstr>Karnaugh Map</vt:lpstr>
      <vt:lpstr>Karnaugh Map Methods</vt:lpstr>
      <vt:lpstr>K-map Cover - 4 Input Variables</vt:lpstr>
      <vt:lpstr>Example:  As Logic Gates</vt:lpstr>
      <vt:lpstr>Logic Minimization Using K-Maps</vt:lpstr>
      <vt:lpstr>K-map Rules</vt:lpstr>
      <vt:lpstr>K-map Example: Two-bit Comparator</vt:lpstr>
      <vt:lpstr>K-map Example: Two-bit Comparator (2)</vt:lpstr>
      <vt:lpstr>K-map Example: Two-bit Comparator (3)</vt:lpstr>
      <vt:lpstr>K-maps with “Don’t Care”</vt:lpstr>
      <vt:lpstr>Example: BCD Increment Function</vt:lpstr>
      <vt:lpstr>K-map for BCD Increment Function</vt:lpstr>
      <vt:lpstr>K-map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ggqd_e6b7e@ethz.ch</cp:lastModifiedBy>
  <cp:revision>51</cp:revision>
  <cp:lastPrinted>2019-03-08T17:00:26Z</cp:lastPrinted>
  <dcterms:created xsi:type="dcterms:W3CDTF">2010-09-08T00:51:32Z</dcterms:created>
  <dcterms:modified xsi:type="dcterms:W3CDTF">2020-03-23T21:11:43Z</dcterms:modified>
</cp:coreProperties>
</file>